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040b7a73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040b7a732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040b7a732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040b7a732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040b7a732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040b7a732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040b7a73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040b7a73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040b7a73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040b7a73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040b7a73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040b7a73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450c9f0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450c9f0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040b7a73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040b7a73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040b7a73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040b7a73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040b7a73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040b7a73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040b7a732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040b7a732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040b7a73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040b7a73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040b7a73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040b7a7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040b7a732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040b7a732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040b7a732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040b7a732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040b7a732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040b7a732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045df76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045df76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045df76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045df76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040b7a732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040b7a732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040b7a73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7040b7a73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040b7a732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040b7a732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040b7a73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040b7a73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450c9f00d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450c9f00d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450c9f00d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450c9f00d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450c9f00d_1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450c9f00d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040b7a73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040b7a73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040b7a73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040b7a73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040b7a732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040b7a732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040b7a732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040b7a73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040b7a732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7040b7a732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045df76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045df76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040b7a732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7040b7a732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040b7a73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7040b7a732_0_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7040b7a732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7040b7a732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040b7a73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040b7a73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040b7a732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040b7a732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040b7a732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040b7a732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7040b7a73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7040b7a73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040b7a73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7040b7a73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040b7a73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7040b7a73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7040b7a73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7040b7a73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040b7a73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040b7a73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7040b7a73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7040b7a732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040b7a73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040b7a732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040b7a732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7040b7a732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040b7a73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040b7a73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040b7a732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7040b7a732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7045df76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7045df76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7040b7a732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7040b7a732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7040b7a732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7040b7a732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040b7a732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040b7a732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de0ffe0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de0ffe0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040b7a732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040b7a732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3ac609dd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73ac609dd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040b7a732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040b7a732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7040b7a73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7040b7a73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045df768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045df768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3ac609dd5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3ac609dd5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de2bf056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de2bf056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de2bf05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de2bf05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e0ffe05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de0ffe05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e2bf056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de2bf056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e2bf056a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e2bf056a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de2bf056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de2bf056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de34f9fb83_6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de34f9fb83_6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040b7a732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040b7a732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3ac609dd5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73ac609dd5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de34f9fb83_6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de34f9fb83_6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e34f9fb83_6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de34f9fb83_6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73ac609dd5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73ac609dd5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de34f9fb83_6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de34f9fb83_6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040b7a732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040b7a732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040b7a73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040b7a732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go.io/phgj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eveloper.nvidia.com/cuda-gpus"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anaconda.com/download#downloads" TargetMode="External"/><Relationship Id="rId4" Type="http://schemas.openxmlformats.org/officeDocument/2006/relationships/image" Target="../media/image20.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code.visualstudio.com/download" TargetMode="External"/><Relationship Id="rId4" Type="http://schemas.openxmlformats.org/officeDocument/2006/relationships/image" Target="../media/image39.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pytorch.org/get-started/locally/" TargetMode="Externa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twgo.io/adjqj" TargetMode="External"/><Relationship Id="rId4" Type="http://schemas.openxmlformats.org/officeDocument/2006/relationships/image" Target="../media/image58.png"/><Relationship Id="rId5"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ultralytics.com/models/yolov8/#supported-modes" TargetMode="Externa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hyperlink" Target="https://twgo.io/tpb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twgo.io/vlpwc" TargetMode="External"/><Relationship Id="rId4" Type="http://schemas.openxmlformats.org/officeDocument/2006/relationships/hyperlink" Target="https://twgo.io/xpuka" TargetMode="External"/><Relationship Id="rId5"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tw.live" TargetMode="External"/><Relationship Id="rId4" Type="http://schemas.openxmlformats.org/officeDocument/2006/relationships/hyperlink" Target="https://twgo.io/vazxh"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twgo.io/pgibn" TargetMode="Externa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www.videolan.org/vlc/index.zh_TW.html" TargetMode="External"/><Relationship Id="rId4" Type="http://schemas.openxmlformats.org/officeDocument/2006/relationships/hyperlink" Target="https://roboflow.github.io/polygonzone/" TargetMode="External"/><Relationship Id="rId5"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twgo.io/beirf" TargetMode="External"/><Relationship Id="rId4" Type="http://schemas.openxmlformats.org/officeDocument/2006/relationships/hyperlink" Target="https://docs.google.com/document/d/1GNf9NM_QyS-HRg7I4-Qxz51xdAxsYGfUEyzAJgwLZSk/edi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docs.google.com/document/d/102s7qlyz3cNBJj4JBr-fLBV-FhitJG1Rgs6vEFl8wvE/edit" TargetMode="External"/><Relationship Id="rId4" Type="http://schemas.openxmlformats.org/officeDocument/2006/relationships/hyperlink" Target="https://docs.google.com/document/d/1r-cmgEBQO_8Gfq2fkGV8p1UkJ_wep_MhDBolTtIhXk0/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Cgxsv1riJhI" TargetMode="External"/><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twgo.io/xwydz" TargetMode="Externa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docs.google.com/document/d/1tkp43pfLIts1w7e3kAbSSjYKetbuuipliwyAyagWq8g/edi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docs.google.com/document/d/1XNz00q8LhP32C1GWeabpM8CJ-6N5HcN4D3uykIG0A-M/edi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twgo.io/dgnab" TargetMode="Externa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github.com/Adnedvid/Lap-pkg-for-YOLO/tree/mai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ocs.google.com/document/d/1ADgzHc3xor-VgklxeGSJeEDC-R4ZN9TsmOS_BRPqr6Q/edit" TargetMode="Externa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twgo.io/highw" TargetMode="External"/><Relationship Id="rId4" Type="http://schemas.openxmlformats.org/officeDocument/2006/relationships/hyperlink" Target="https://twgo.io/rtirv" TargetMode="External"/><Relationship Id="rId5" Type="http://schemas.openxmlformats.org/officeDocument/2006/relationships/hyperlink" Target="http://drive.google.com/file/d/1VI9VRFfGxttu0kl46jp5sfy0k1vfb8iV/view" TargetMode="External"/><Relationship Id="rId6" Type="http://schemas.openxmlformats.org/officeDocument/2006/relationships/image" Target="../media/image7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drive.google.com/file/d/1h3XG9SVrZNbP6l3eTgMV30dnjbqU-Uop/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影像辨識的原理</a:t>
            </a:r>
            <a:endParaRPr/>
          </a:p>
          <a:p>
            <a:pPr indent="0" lvl="0" marL="0" rtl="0" algn="ctr">
              <a:spcBef>
                <a:spcPts val="0"/>
              </a:spcBef>
              <a:spcAft>
                <a:spcPts val="0"/>
              </a:spcAft>
              <a:buNone/>
            </a:pPr>
            <a:r>
              <a:rPr lang="zh-TW"/>
              <a:t>YOLOv8應用</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5000">
                <a:solidFill>
                  <a:schemeClr val="hlink"/>
                </a:solidFill>
                <a:uFill>
                  <a:noFill/>
                </a:uFill>
                <a:hlinkClick r:id="rId3"/>
              </a:rPr>
              <a:t>twgo.io/phgjt</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不同類型的v8模型</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0" y="1353868"/>
            <a:ext cx="9143999" cy="3215013"/>
          </a:xfrm>
          <a:prstGeom prst="rect">
            <a:avLst/>
          </a:prstGeom>
          <a:noFill/>
          <a:ln>
            <a:noFill/>
          </a:ln>
        </p:spPr>
      </p:pic>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效能比較</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4"/>
          <p:cNvPicPr preferRelativeResize="0"/>
          <p:nvPr/>
        </p:nvPicPr>
        <p:blipFill>
          <a:blip r:embed="rId3">
            <a:alphaModFix/>
          </a:blip>
          <a:stretch>
            <a:fillRect/>
          </a:stretch>
        </p:blipFill>
        <p:spPr>
          <a:xfrm>
            <a:off x="0" y="1152470"/>
            <a:ext cx="9144000" cy="4091460"/>
          </a:xfrm>
          <a:prstGeom prst="rect">
            <a:avLst/>
          </a:prstGeom>
          <a:noFill/>
          <a:ln>
            <a:noFill/>
          </a:ln>
        </p:spPr>
      </p:pic>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傳統的darknet環境建構非常不平易近人</a:t>
            </a:r>
            <a:endParaRPr/>
          </a:p>
        </p:txBody>
      </p:sp>
      <p:grpSp>
        <p:nvGrpSpPr>
          <p:cNvPr id="142" name="Google Shape;142;p25"/>
          <p:cNvGrpSpPr/>
          <p:nvPr/>
        </p:nvGrpSpPr>
        <p:grpSpPr>
          <a:xfrm>
            <a:off x="4572000" y="1416477"/>
            <a:ext cx="4508375" cy="3378624"/>
            <a:chOff x="4572000" y="1416477"/>
            <a:chExt cx="4508375" cy="3378624"/>
          </a:xfrm>
        </p:grpSpPr>
        <p:pic>
          <p:nvPicPr>
            <p:cNvPr id="143" name="Google Shape;143;p25"/>
            <p:cNvPicPr preferRelativeResize="0"/>
            <p:nvPr/>
          </p:nvPicPr>
          <p:blipFill rotWithShape="1">
            <a:blip r:embed="rId3">
              <a:alphaModFix/>
            </a:blip>
            <a:srcRect b="0" l="0" r="5006" t="55183"/>
            <a:stretch/>
          </p:blipFill>
          <p:spPr>
            <a:xfrm>
              <a:off x="4572000" y="1416477"/>
              <a:ext cx="4508375" cy="3378624"/>
            </a:xfrm>
            <a:prstGeom prst="rect">
              <a:avLst/>
            </a:prstGeom>
            <a:noFill/>
            <a:ln>
              <a:noFill/>
            </a:ln>
          </p:spPr>
        </p:pic>
        <p:sp>
          <p:nvSpPr>
            <p:cNvPr id="144" name="Google Shape;144;p25"/>
            <p:cNvSpPr txBox="1"/>
            <p:nvPr/>
          </p:nvSpPr>
          <p:spPr>
            <a:xfrm>
              <a:off x="7294175" y="3395625"/>
              <a:ext cx="1786200" cy="4770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900"/>
                <a:t>編譯Darknet</a:t>
              </a:r>
              <a:endParaRPr sz="1900"/>
            </a:p>
          </p:txBody>
        </p:sp>
      </p:grpSp>
      <p:grpSp>
        <p:nvGrpSpPr>
          <p:cNvPr id="145" name="Google Shape;145;p25"/>
          <p:cNvGrpSpPr/>
          <p:nvPr/>
        </p:nvGrpSpPr>
        <p:grpSpPr>
          <a:xfrm>
            <a:off x="0" y="1421700"/>
            <a:ext cx="4430350" cy="3378631"/>
            <a:chOff x="0" y="1421700"/>
            <a:chExt cx="4430350" cy="3378631"/>
          </a:xfrm>
        </p:grpSpPr>
        <p:pic>
          <p:nvPicPr>
            <p:cNvPr id="146" name="Google Shape;146;p25"/>
            <p:cNvPicPr preferRelativeResize="0"/>
            <p:nvPr/>
          </p:nvPicPr>
          <p:blipFill rotWithShape="1">
            <a:blip r:embed="rId3">
              <a:alphaModFix/>
            </a:blip>
            <a:srcRect b="43842" l="0" r="0" t="0"/>
            <a:stretch/>
          </p:blipFill>
          <p:spPr>
            <a:xfrm>
              <a:off x="0" y="1421700"/>
              <a:ext cx="4430350" cy="3378631"/>
            </a:xfrm>
            <a:prstGeom prst="rect">
              <a:avLst/>
            </a:prstGeom>
            <a:noFill/>
            <a:ln>
              <a:noFill/>
            </a:ln>
          </p:spPr>
        </p:pic>
        <p:sp>
          <p:nvSpPr>
            <p:cNvPr id="147" name="Google Shape;147;p25"/>
            <p:cNvSpPr txBox="1"/>
            <p:nvPr/>
          </p:nvSpPr>
          <p:spPr>
            <a:xfrm>
              <a:off x="488950" y="3035925"/>
              <a:ext cx="1361100" cy="4770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900"/>
                <a:t>Anaconda</a:t>
              </a:r>
              <a:endParaRPr sz="1900"/>
            </a:p>
          </p:txBody>
        </p:sp>
        <p:sp>
          <p:nvSpPr>
            <p:cNvPr id="148" name="Google Shape;148;p25"/>
            <p:cNvSpPr txBox="1"/>
            <p:nvPr/>
          </p:nvSpPr>
          <p:spPr>
            <a:xfrm>
              <a:off x="2616925" y="3035925"/>
              <a:ext cx="1520400" cy="4770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900"/>
                <a:t>cuda cudnn</a:t>
              </a:r>
              <a:endParaRPr sz="1900"/>
            </a:p>
          </p:txBody>
        </p:sp>
      </p:grpSp>
      <p:sp>
        <p:nvSpPr>
          <p:cNvPr id="149" name="Google Shape;14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2. GPU</a:t>
            </a:r>
            <a:r>
              <a:rPr lang="zh-TW"/>
              <a:t>加速概論</a:t>
            </a:r>
            <a:endParaRPr/>
          </a:p>
          <a:p>
            <a:pPr indent="0" lvl="0" marL="0" rtl="0" algn="ctr">
              <a:spcBef>
                <a:spcPts val="0"/>
              </a:spcBef>
              <a:spcAft>
                <a:spcPts val="0"/>
              </a:spcAft>
              <a:buNone/>
            </a:pPr>
            <a:r>
              <a:rPr lang="zh-TW"/>
              <a:t>CUDA CUDNN TensorRT</a:t>
            </a:r>
            <a:endParaRPr/>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顯示卡的功能：3D運算</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遊戲古墓奇兵中的羅拉來看顯示卡的效能</a:t>
            </a:r>
            <a:endParaRPr/>
          </a:p>
        </p:txBody>
      </p:sp>
      <p:pic>
        <p:nvPicPr>
          <p:cNvPr id="163" name="Google Shape;163;p27"/>
          <p:cNvPicPr preferRelativeResize="0"/>
          <p:nvPr/>
        </p:nvPicPr>
        <p:blipFill rotWithShape="1">
          <a:blip r:embed="rId3">
            <a:alphaModFix/>
          </a:blip>
          <a:srcRect b="14214" l="0" r="0" t="0"/>
          <a:stretch/>
        </p:blipFill>
        <p:spPr>
          <a:xfrm>
            <a:off x="1136300" y="1668425"/>
            <a:ext cx="6385576" cy="3358800"/>
          </a:xfrm>
          <a:prstGeom prst="rect">
            <a:avLst/>
          </a:prstGeom>
          <a:noFill/>
          <a:ln>
            <a:noFill/>
          </a:ln>
        </p:spPr>
      </p:pic>
      <p:sp>
        <p:nvSpPr>
          <p:cNvPr id="164" name="Google Shape;16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3D多邊形運算</a:t>
            </a:r>
            <a:endParaRPr/>
          </a:p>
        </p:txBody>
      </p:sp>
      <p:sp>
        <p:nvSpPr>
          <p:cNvPr id="170" name="Google Shape;17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能模擬出更多的點</a:t>
            </a:r>
            <a:endParaRPr/>
          </a:p>
          <a:p>
            <a:pPr indent="0" lvl="0" marL="0" rtl="0" algn="l">
              <a:spcBef>
                <a:spcPts val="1200"/>
              </a:spcBef>
              <a:spcAft>
                <a:spcPts val="1200"/>
              </a:spcAft>
              <a:buNone/>
            </a:pPr>
            <a:r>
              <a:rPr lang="zh-TW"/>
              <a:t>就會越接近真實</a:t>
            </a:r>
            <a:endParaRPr/>
          </a:p>
        </p:txBody>
      </p:sp>
      <p:pic>
        <p:nvPicPr>
          <p:cNvPr id="171" name="Google Shape;171;p28"/>
          <p:cNvPicPr preferRelativeResize="0"/>
          <p:nvPr/>
        </p:nvPicPr>
        <p:blipFill>
          <a:blip r:embed="rId3">
            <a:alphaModFix/>
          </a:blip>
          <a:stretch>
            <a:fillRect/>
          </a:stretch>
        </p:blipFill>
        <p:spPr>
          <a:xfrm>
            <a:off x="371119" y="2644511"/>
            <a:ext cx="3422645" cy="2276063"/>
          </a:xfrm>
          <a:prstGeom prst="rect">
            <a:avLst/>
          </a:prstGeom>
          <a:noFill/>
          <a:ln>
            <a:noFill/>
          </a:ln>
        </p:spPr>
      </p:pic>
      <p:pic>
        <p:nvPicPr>
          <p:cNvPr id="172" name="Google Shape;172;p28"/>
          <p:cNvPicPr preferRelativeResize="0"/>
          <p:nvPr/>
        </p:nvPicPr>
        <p:blipFill rotWithShape="1">
          <a:blip r:embed="rId4">
            <a:alphaModFix/>
          </a:blip>
          <a:srcRect b="54867" l="0" r="0" t="0"/>
          <a:stretch/>
        </p:blipFill>
        <p:spPr>
          <a:xfrm>
            <a:off x="3302906" y="65758"/>
            <a:ext cx="5661880" cy="2312550"/>
          </a:xfrm>
          <a:prstGeom prst="rect">
            <a:avLst/>
          </a:prstGeom>
          <a:noFill/>
          <a:ln>
            <a:noFill/>
          </a:ln>
        </p:spPr>
      </p:pic>
      <p:pic>
        <p:nvPicPr>
          <p:cNvPr id="173" name="Google Shape;173;p28"/>
          <p:cNvPicPr preferRelativeResize="0"/>
          <p:nvPr/>
        </p:nvPicPr>
        <p:blipFill>
          <a:blip r:embed="rId5">
            <a:alphaModFix/>
          </a:blip>
          <a:stretch>
            <a:fillRect/>
          </a:stretch>
        </p:blipFill>
        <p:spPr>
          <a:xfrm>
            <a:off x="4357294" y="2575238"/>
            <a:ext cx="4286250" cy="2414588"/>
          </a:xfrm>
          <a:prstGeom prst="rect">
            <a:avLst/>
          </a:prstGeom>
          <a:noFill/>
          <a:ln>
            <a:noFill/>
          </a:ln>
        </p:spPr>
      </p:pic>
      <p:sp>
        <p:nvSpPr>
          <p:cNvPr id="174" name="Google Shape;17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Cuda</a:t>
            </a:r>
            <a:r>
              <a:rPr lang="zh-TW"/>
              <a:t>的誕生</a:t>
            </a:r>
            <a:endParaRPr/>
          </a:p>
        </p:txBody>
      </p:sp>
      <p:sp>
        <p:nvSpPr>
          <p:cNvPr id="180" name="Google Shape;180;p29"/>
          <p:cNvSpPr txBox="1"/>
          <p:nvPr>
            <p:ph idx="1" type="body"/>
          </p:nvPr>
        </p:nvSpPr>
        <p:spPr>
          <a:xfrm>
            <a:off x="311700" y="1152475"/>
            <a:ext cx="189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破解nvidia顯示卡只能做3D運算的限制，讓顯示卡可以做一些數學運算</a:t>
            </a:r>
            <a:endParaRPr/>
          </a:p>
        </p:txBody>
      </p:sp>
      <p:pic>
        <p:nvPicPr>
          <p:cNvPr id="181" name="Google Shape;181;p29"/>
          <p:cNvPicPr preferRelativeResize="0"/>
          <p:nvPr/>
        </p:nvPicPr>
        <p:blipFill>
          <a:blip r:embed="rId3">
            <a:alphaModFix/>
          </a:blip>
          <a:stretch>
            <a:fillRect/>
          </a:stretch>
        </p:blipFill>
        <p:spPr>
          <a:xfrm>
            <a:off x="2463775" y="578113"/>
            <a:ext cx="6307145" cy="3987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CPU與GPU運算的差異</a:t>
            </a:r>
            <a:endParaRPr/>
          </a:p>
        </p:txBody>
      </p:sp>
      <p:pic>
        <p:nvPicPr>
          <p:cNvPr id="187" name="Google Shape;187;p30"/>
          <p:cNvPicPr preferRelativeResize="0"/>
          <p:nvPr/>
        </p:nvPicPr>
        <p:blipFill>
          <a:blip r:embed="rId3">
            <a:alphaModFix/>
          </a:blip>
          <a:stretch>
            <a:fillRect/>
          </a:stretch>
        </p:blipFill>
        <p:spPr>
          <a:xfrm>
            <a:off x="933625" y="1150275"/>
            <a:ext cx="6881649" cy="3746601"/>
          </a:xfrm>
          <a:prstGeom prst="rect">
            <a:avLst/>
          </a:prstGeom>
          <a:noFill/>
          <a:ln>
            <a:noFill/>
          </a:ln>
        </p:spPr>
      </p:pic>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什麼是Cuda？</a:t>
            </a:r>
            <a:endParaRPr/>
          </a:p>
        </p:txBody>
      </p:sp>
      <p:sp>
        <p:nvSpPr>
          <p:cNvPr id="194" name="Google Shape;194;p31"/>
          <p:cNvSpPr txBox="1"/>
          <p:nvPr>
            <p:ph idx="1" type="body"/>
          </p:nvPr>
        </p:nvSpPr>
        <p:spPr>
          <a:xfrm>
            <a:off x="311700" y="1152475"/>
            <a:ext cx="4163100" cy="34164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lang="zh-TW"/>
              <a:t>CUDA</a:t>
            </a:r>
            <a:endParaRPr/>
          </a:p>
          <a:p>
            <a:pPr indent="0" lvl="0" marL="0" marR="0" rtl="0" algn="l">
              <a:lnSpc>
                <a:spcPct val="115000"/>
              </a:lnSpc>
              <a:spcBef>
                <a:spcPts val="1200"/>
              </a:spcBef>
              <a:spcAft>
                <a:spcPts val="0"/>
              </a:spcAft>
              <a:buNone/>
            </a:pPr>
            <a:r>
              <a:rPr lang="zh-TW">
                <a:solidFill>
                  <a:srgbClr val="FF0000"/>
                </a:solidFill>
              </a:rPr>
              <a:t>C</a:t>
            </a:r>
            <a:r>
              <a:rPr lang="zh-TW"/>
              <a:t>ompute </a:t>
            </a:r>
            <a:r>
              <a:rPr lang="zh-TW">
                <a:solidFill>
                  <a:srgbClr val="FF0000"/>
                </a:solidFill>
              </a:rPr>
              <a:t>U</a:t>
            </a:r>
            <a:r>
              <a:rPr lang="zh-TW"/>
              <a:t>nified </a:t>
            </a:r>
            <a:r>
              <a:rPr lang="zh-TW">
                <a:solidFill>
                  <a:srgbClr val="FF0000"/>
                </a:solidFill>
              </a:rPr>
              <a:t>D</a:t>
            </a:r>
            <a:r>
              <a:rPr lang="zh-TW"/>
              <a:t>evice </a:t>
            </a:r>
            <a:r>
              <a:rPr lang="zh-TW">
                <a:solidFill>
                  <a:srgbClr val="FF0000"/>
                </a:solidFill>
              </a:rPr>
              <a:t>A</a:t>
            </a:r>
            <a:r>
              <a:rPr lang="zh-TW"/>
              <a:t>rchitecture</a:t>
            </a:r>
            <a:endParaRPr/>
          </a:p>
          <a:p>
            <a:pPr indent="0" lvl="0" marL="0" marR="0" rtl="0" algn="l">
              <a:lnSpc>
                <a:spcPct val="115000"/>
              </a:lnSpc>
              <a:spcBef>
                <a:spcPts val="1200"/>
              </a:spcBef>
              <a:spcAft>
                <a:spcPts val="0"/>
              </a:spcAft>
              <a:buNone/>
            </a:pPr>
            <a:r>
              <a:rPr lang="zh-TW"/>
              <a:t>主要作用是連接GPU 和 應用程式，方便使用者通過 CUDA 的 API 調度GPU的core進行計算。</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1200"/>
              </a:spcAft>
              <a:buNone/>
            </a:pPr>
            <a:r>
              <a:t/>
            </a:r>
            <a:endParaRPr/>
          </a:p>
        </p:txBody>
      </p:sp>
      <p:pic>
        <p:nvPicPr>
          <p:cNvPr id="195" name="Google Shape;195;p31"/>
          <p:cNvPicPr preferRelativeResize="0"/>
          <p:nvPr/>
        </p:nvPicPr>
        <p:blipFill rotWithShape="1">
          <a:blip r:embed="rId3">
            <a:alphaModFix/>
          </a:blip>
          <a:srcRect b="28361" l="0" r="0" t="0"/>
          <a:stretch/>
        </p:blipFill>
        <p:spPr>
          <a:xfrm>
            <a:off x="4659131" y="347225"/>
            <a:ext cx="3935594" cy="4449051"/>
          </a:xfrm>
          <a:prstGeom prst="rect">
            <a:avLst/>
          </a:prstGeom>
          <a:noFill/>
          <a:ln>
            <a:noFill/>
          </a:ln>
        </p:spPr>
      </p:pic>
      <p:sp>
        <p:nvSpPr>
          <p:cNvPr id="196" name="Google Shape;1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4060 VS 3070</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2"/>
          <p:cNvPicPr preferRelativeResize="0"/>
          <p:nvPr/>
        </p:nvPicPr>
        <p:blipFill>
          <a:blip r:embed="rId3">
            <a:alphaModFix/>
          </a:blip>
          <a:stretch>
            <a:fillRect/>
          </a:stretch>
        </p:blipFill>
        <p:spPr>
          <a:xfrm>
            <a:off x="0" y="924450"/>
            <a:ext cx="4311676" cy="4051575"/>
          </a:xfrm>
          <a:prstGeom prst="rect">
            <a:avLst/>
          </a:prstGeom>
          <a:noFill/>
          <a:ln>
            <a:noFill/>
          </a:ln>
        </p:spPr>
      </p:pic>
      <p:pic>
        <p:nvPicPr>
          <p:cNvPr id="204" name="Google Shape;204;p32"/>
          <p:cNvPicPr preferRelativeResize="0"/>
          <p:nvPr/>
        </p:nvPicPr>
        <p:blipFill>
          <a:blip r:embed="rId4">
            <a:alphaModFix/>
          </a:blip>
          <a:stretch>
            <a:fillRect/>
          </a:stretch>
        </p:blipFill>
        <p:spPr>
          <a:xfrm>
            <a:off x="4473633" y="924451"/>
            <a:ext cx="4438692" cy="4027858"/>
          </a:xfrm>
          <a:prstGeom prst="rect">
            <a:avLst/>
          </a:prstGeom>
          <a:noFill/>
          <a:ln>
            <a:noFill/>
          </a:ln>
        </p:spPr>
      </p:pic>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課程大綱</a:t>
            </a:r>
            <a:endParaRPr/>
          </a:p>
        </p:txBody>
      </p:sp>
      <p:sp>
        <p:nvSpPr>
          <p:cNvPr id="67" name="Google Shape;67;p15"/>
          <p:cNvSpPr txBox="1"/>
          <p:nvPr>
            <p:ph idx="1" type="body"/>
          </p:nvPr>
        </p:nvSpPr>
        <p:spPr>
          <a:xfrm>
            <a:off x="311700" y="1152475"/>
            <a:ext cx="37542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AutoNum type="arabicPeriod"/>
            </a:pPr>
            <a:r>
              <a:rPr lang="zh-TW" sz="2200">
                <a:solidFill>
                  <a:schemeClr val="dk1"/>
                </a:solidFill>
              </a:rPr>
              <a:t>YOLO</a:t>
            </a:r>
            <a:r>
              <a:rPr lang="zh-TW" sz="2200">
                <a:solidFill>
                  <a:schemeClr val="dk1"/>
                </a:solidFill>
              </a:rPr>
              <a:t>物件偵測概論</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GPU加速概論</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開發環境Anaconda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VSCode</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pytorch</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YOLOv8</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YOLO的不同模型</a:t>
            </a:r>
            <a:endParaRPr sz="2200">
              <a:solidFill>
                <a:schemeClr val="dk1"/>
              </a:solidFill>
            </a:endParaRPr>
          </a:p>
          <a:p>
            <a:pPr indent="0" lvl="0" marL="0" rtl="0" algn="l">
              <a:spcBef>
                <a:spcPts val="1200"/>
              </a:spcBef>
              <a:spcAft>
                <a:spcPts val="1200"/>
              </a:spcAft>
              <a:buNone/>
            </a:pPr>
            <a:r>
              <a:t/>
            </a:r>
            <a:endParaRPr sz="2200">
              <a:solidFill>
                <a:schemeClr val="dk1"/>
              </a:solidFill>
            </a:endParaRPr>
          </a:p>
        </p:txBody>
      </p:sp>
      <p:sp>
        <p:nvSpPr>
          <p:cNvPr id="68" name="Google Shape;68;p15"/>
          <p:cNvSpPr txBox="1"/>
          <p:nvPr>
            <p:ph idx="1" type="body"/>
          </p:nvPr>
        </p:nvSpPr>
        <p:spPr>
          <a:xfrm>
            <a:off x="4469675" y="1152475"/>
            <a:ext cx="4101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AutoNum type="arabicPeriod" startAt="8"/>
            </a:pPr>
            <a:r>
              <a:rPr lang="zh-TW" sz="2200">
                <a:solidFill>
                  <a:schemeClr val="dk1"/>
                </a:solidFill>
              </a:rPr>
              <a:t>中斷、監看觀察變數結構</a:t>
            </a:r>
            <a:endParaRPr sz="2200">
              <a:solidFill>
                <a:schemeClr val="dk1"/>
              </a:solidFill>
            </a:endParaRPr>
          </a:p>
          <a:p>
            <a:pPr indent="-368300" lvl="0" marL="457200" rtl="0" algn="l">
              <a:spcBef>
                <a:spcPts val="0"/>
              </a:spcBef>
              <a:spcAft>
                <a:spcPts val="0"/>
              </a:spcAft>
              <a:buClr>
                <a:schemeClr val="dk1"/>
              </a:buClr>
              <a:buSzPts val="2200"/>
              <a:buAutoNum type="arabicPeriod" startAt="8"/>
            </a:pPr>
            <a:r>
              <a:rPr lang="zh-TW" sz="2200">
                <a:solidFill>
                  <a:schemeClr val="dk1"/>
                </a:solidFill>
              </a:rPr>
              <a:t>練習</a:t>
            </a:r>
            <a:endParaRPr sz="2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效能比較</a:t>
            </a:r>
            <a:endParaRPr/>
          </a:p>
        </p:txBody>
      </p:sp>
      <p:sp>
        <p:nvSpPr>
          <p:cNvPr id="211" name="Google Shape;21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3"/>
          <p:cNvPicPr preferRelativeResize="0"/>
          <p:nvPr/>
        </p:nvPicPr>
        <p:blipFill rotWithShape="1">
          <a:blip r:embed="rId3">
            <a:alphaModFix/>
          </a:blip>
          <a:srcRect b="13981" l="1613" r="0" t="23821"/>
          <a:stretch/>
        </p:blipFill>
        <p:spPr>
          <a:xfrm>
            <a:off x="26600" y="1507700"/>
            <a:ext cx="8988425" cy="3199074"/>
          </a:xfrm>
          <a:prstGeom prst="rect">
            <a:avLst/>
          </a:prstGeom>
          <a:noFill/>
          <a:ln>
            <a:noFill/>
          </a:ln>
        </p:spPr>
      </p:pic>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cuDNN</a:t>
            </a:r>
            <a:endParaRPr/>
          </a:p>
        </p:txBody>
      </p:sp>
      <p:sp>
        <p:nvSpPr>
          <p:cNvPr id="219" name="Google Shape;219;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cuDNN：</a:t>
            </a:r>
            <a:r>
              <a:rPr lang="zh-TW">
                <a:solidFill>
                  <a:srgbClr val="FF0000"/>
                </a:solidFill>
              </a:rPr>
              <a:t>cu</a:t>
            </a:r>
            <a:r>
              <a:rPr lang="zh-TW"/>
              <a:t>DA </a:t>
            </a:r>
            <a:r>
              <a:rPr lang="zh-TW">
                <a:solidFill>
                  <a:srgbClr val="FF0000"/>
                </a:solidFill>
              </a:rPr>
              <a:t>D</a:t>
            </a:r>
            <a:r>
              <a:rPr lang="zh-TW"/>
              <a:t>eep </a:t>
            </a:r>
            <a:r>
              <a:rPr lang="zh-TW">
                <a:solidFill>
                  <a:srgbClr val="FF0000"/>
                </a:solidFill>
              </a:rPr>
              <a:t>N</a:t>
            </a:r>
            <a:r>
              <a:rPr lang="zh-TW"/>
              <a:t>eural </a:t>
            </a:r>
            <a:r>
              <a:rPr lang="zh-TW">
                <a:solidFill>
                  <a:srgbClr val="FF0000"/>
                </a:solidFill>
              </a:rPr>
              <a:t>N</a:t>
            </a:r>
            <a:r>
              <a:rPr lang="zh-TW"/>
              <a:t>etwork library</a:t>
            </a:r>
            <a:endParaRPr/>
          </a:p>
          <a:p>
            <a:pPr indent="0" lvl="0" marL="0" rtl="0" algn="l">
              <a:spcBef>
                <a:spcPts val="1200"/>
              </a:spcBef>
              <a:spcAft>
                <a:spcPts val="0"/>
              </a:spcAft>
              <a:buNone/>
            </a:pPr>
            <a:r>
              <a:rPr lang="zh-TW"/>
              <a:t>深度神經網路(DNN)的加速程式庫，將模型訓練的計算優化之後，再通過 CUDA 調度GPU的 core 進行運算。</a:t>
            </a:r>
            <a:endParaRPr/>
          </a:p>
          <a:p>
            <a:pPr indent="0" lvl="0" marL="0" rtl="0" algn="l">
              <a:spcBef>
                <a:spcPts val="1200"/>
              </a:spcBef>
              <a:spcAft>
                <a:spcPts val="1200"/>
              </a:spcAft>
              <a:buNone/>
            </a:pPr>
            <a:r>
              <a:rPr lang="zh-TW" u="sng">
                <a:solidFill>
                  <a:schemeClr val="hlink"/>
                </a:solidFill>
                <a:hlinkClick r:id="rId3"/>
              </a:rPr>
              <a:t>https://developer.nvidia.com/cuda-gpus</a:t>
            </a:r>
            <a:endParaRPr/>
          </a:p>
        </p:txBody>
      </p:sp>
      <p:pic>
        <p:nvPicPr>
          <p:cNvPr id="220" name="Google Shape;220;p34"/>
          <p:cNvPicPr preferRelativeResize="0"/>
          <p:nvPr/>
        </p:nvPicPr>
        <p:blipFill>
          <a:blip r:embed="rId4">
            <a:alphaModFix/>
          </a:blip>
          <a:stretch>
            <a:fillRect/>
          </a:stretch>
        </p:blipFill>
        <p:spPr>
          <a:xfrm>
            <a:off x="5023750" y="467075"/>
            <a:ext cx="3552825" cy="3743325"/>
          </a:xfrm>
          <a:prstGeom prst="rect">
            <a:avLst/>
          </a:prstGeom>
          <a:noFill/>
          <a:ln>
            <a:noFill/>
          </a:ln>
        </p:spPr>
      </p:pic>
      <p:sp>
        <p:nvSpPr>
          <p:cNvPr id="221" name="Google Shape;22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不同框架功能</a:t>
            </a:r>
            <a:endParaRPr/>
          </a:p>
        </p:txBody>
      </p:sp>
      <p:sp>
        <p:nvSpPr>
          <p:cNvPr id="227" name="Google Shape;22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5"/>
          <p:cNvPicPr preferRelativeResize="0"/>
          <p:nvPr/>
        </p:nvPicPr>
        <p:blipFill>
          <a:blip r:embed="rId3">
            <a:alphaModFix/>
          </a:blip>
          <a:stretch>
            <a:fillRect/>
          </a:stretch>
        </p:blipFill>
        <p:spPr>
          <a:xfrm>
            <a:off x="642925" y="1152475"/>
            <a:ext cx="7858125"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2" name="Shape 232"/>
        <p:cNvGrpSpPr/>
        <p:nvPr/>
      </p:nvGrpSpPr>
      <p:grpSpPr>
        <a:xfrm>
          <a:off x="0" y="0"/>
          <a:ext cx="0" cy="0"/>
          <a:chOff x="0" y="0"/>
          <a:chExt cx="0" cy="0"/>
        </a:xfrm>
      </p:grpSpPr>
      <p:sp>
        <p:nvSpPr>
          <p:cNvPr id="233" name="Google Shape;233;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solidFill>
                  <a:srgbClr val="000000"/>
                </a:solidFill>
              </a:rPr>
              <a:t>開發環境設定</a:t>
            </a:r>
            <a:endParaRPr>
              <a:solidFill>
                <a:srgbClr val="000000"/>
              </a:solidFill>
            </a:endParaRPr>
          </a:p>
        </p:txBody>
      </p:sp>
      <p:sp>
        <p:nvSpPr>
          <p:cNvPr id="234" name="Google Shape;234;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35" name="Google Shape;23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安裝Anaconda</a:t>
            </a:r>
            <a:endParaRPr/>
          </a:p>
        </p:txBody>
      </p:sp>
      <p:sp>
        <p:nvSpPr>
          <p:cNvPr id="241" name="Google Shape;24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solidFill>
                  <a:schemeClr val="dk1"/>
                </a:solidFill>
              </a:rPr>
              <a:t>Anaconda是一種</a:t>
            </a:r>
            <a:r>
              <a:rPr lang="zh-TW">
                <a:solidFill>
                  <a:schemeClr val="dk1"/>
                </a:solidFill>
                <a:highlight>
                  <a:srgbClr val="FF0000"/>
                </a:highlight>
              </a:rPr>
              <a:t>虛擬環境管理工具</a:t>
            </a:r>
            <a:r>
              <a:rPr lang="zh-TW"/>
              <a:t>，</a:t>
            </a:r>
            <a:r>
              <a:rPr b="1" lang="zh-TW">
                <a:solidFill>
                  <a:schemeClr val="dk1"/>
                </a:solidFill>
              </a:rPr>
              <a:t>提供一台電腦</a:t>
            </a:r>
            <a:br>
              <a:rPr b="1" lang="zh-TW">
                <a:solidFill>
                  <a:schemeClr val="dk1"/>
                </a:solidFill>
              </a:rPr>
            </a:br>
            <a:r>
              <a:rPr b="1" lang="zh-TW">
                <a:solidFill>
                  <a:schemeClr val="dk1"/>
                </a:solidFill>
              </a:rPr>
              <a:t>可以執行不同版本的Python及套件，讓不同版本的</a:t>
            </a:r>
            <a:br>
              <a:rPr b="1" lang="zh-TW">
                <a:solidFill>
                  <a:schemeClr val="dk1"/>
                </a:solidFill>
              </a:rPr>
            </a:br>
            <a:r>
              <a:rPr b="1" lang="zh-TW">
                <a:solidFill>
                  <a:schemeClr val="dk1"/>
                </a:solidFill>
              </a:rPr>
              <a:t>程式之間不會互相衝突，一般使用者都會安裝。</a:t>
            </a:r>
            <a:endParaRPr b="1">
              <a:solidFill>
                <a:schemeClr val="dk1"/>
              </a:solidFill>
            </a:endParaRPr>
          </a:p>
          <a:p>
            <a:pPr indent="0" lvl="0" marL="0" rtl="0" algn="l">
              <a:spcBef>
                <a:spcPts val="1200"/>
              </a:spcBef>
              <a:spcAft>
                <a:spcPts val="0"/>
              </a:spcAft>
              <a:buNone/>
            </a:pPr>
            <a:r>
              <a:rPr lang="zh-TW"/>
              <a:t>若你的狀況不會有多個環境衝突的狀況，是可以不要安裝的，例如佈署到現場時，每一個裝置都只會有一個執行環境。</a:t>
            </a:r>
            <a:endParaRPr/>
          </a:p>
          <a:p>
            <a:pPr indent="-342900" lvl="0" marL="457200" rtl="0" algn="l">
              <a:spcBef>
                <a:spcPts val="1200"/>
              </a:spcBef>
              <a:spcAft>
                <a:spcPts val="0"/>
              </a:spcAft>
              <a:buSzPts val="1800"/>
              <a:buAutoNum type="arabicPeriod"/>
            </a:pPr>
            <a:r>
              <a:rPr lang="zh-TW"/>
              <a:t>至Anaconda網頁下載主程式：</a:t>
            </a:r>
            <a:r>
              <a:rPr lang="zh-TW" u="sng">
                <a:solidFill>
                  <a:schemeClr val="hlink"/>
                </a:solidFill>
                <a:hlinkClick r:id="rId3"/>
              </a:rPr>
              <a:t>https://www.anaconda.com/download#downloads</a:t>
            </a:r>
            <a:endParaRPr/>
          </a:p>
          <a:p>
            <a:pPr indent="-342900" lvl="0" marL="457200" rtl="0" algn="l">
              <a:spcBef>
                <a:spcPts val="0"/>
              </a:spcBef>
              <a:spcAft>
                <a:spcPts val="0"/>
              </a:spcAft>
              <a:buSzPts val="1800"/>
              <a:buAutoNum type="arabicPeriod"/>
            </a:pPr>
            <a:r>
              <a:rPr lang="zh-TW"/>
              <a:t>請選擇合適的作業系統進行下載</a:t>
            </a:r>
            <a:endParaRPr/>
          </a:p>
          <a:p>
            <a:pPr indent="-342900" lvl="0" marL="457200" rtl="0" algn="l">
              <a:spcBef>
                <a:spcPts val="0"/>
              </a:spcBef>
              <a:spcAft>
                <a:spcPts val="0"/>
              </a:spcAft>
              <a:buSzPts val="1800"/>
              <a:buAutoNum type="arabicPeriod"/>
            </a:pPr>
            <a:r>
              <a:rPr lang="zh-TW"/>
              <a:t>安裝方式：無腦安裝，不須修改任何選項，直接下一步即可，安裝時間可能會需要30mins左右。</a:t>
            </a:r>
            <a:endParaRPr/>
          </a:p>
        </p:txBody>
      </p:sp>
      <p:pic>
        <p:nvPicPr>
          <p:cNvPr id="242" name="Google Shape;242;p37"/>
          <p:cNvPicPr preferRelativeResize="0"/>
          <p:nvPr/>
        </p:nvPicPr>
        <p:blipFill>
          <a:blip r:embed="rId4">
            <a:alphaModFix/>
          </a:blip>
          <a:stretch>
            <a:fillRect/>
          </a:stretch>
        </p:blipFill>
        <p:spPr>
          <a:xfrm>
            <a:off x="5774193" y="144543"/>
            <a:ext cx="3272250" cy="1898500"/>
          </a:xfrm>
          <a:prstGeom prst="rect">
            <a:avLst/>
          </a:prstGeom>
          <a:noFill/>
          <a:ln>
            <a:noFill/>
          </a:ln>
        </p:spPr>
      </p:pic>
      <p:pic>
        <p:nvPicPr>
          <p:cNvPr id="243" name="Google Shape;243;p37"/>
          <p:cNvPicPr preferRelativeResize="0"/>
          <p:nvPr/>
        </p:nvPicPr>
        <p:blipFill>
          <a:blip r:embed="rId5">
            <a:alphaModFix/>
          </a:blip>
          <a:stretch>
            <a:fillRect/>
          </a:stretch>
        </p:blipFill>
        <p:spPr>
          <a:xfrm>
            <a:off x="2926500" y="100450"/>
            <a:ext cx="1846150" cy="917275"/>
          </a:xfrm>
          <a:prstGeom prst="rect">
            <a:avLst/>
          </a:prstGeom>
          <a:noFill/>
          <a:ln>
            <a:noFill/>
          </a:ln>
        </p:spPr>
      </p:pic>
      <p:sp>
        <p:nvSpPr>
          <p:cNvPr id="244" name="Google Shape;24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8"/>
          <p:cNvPicPr preferRelativeResize="0"/>
          <p:nvPr/>
        </p:nvPicPr>
        <p:blipFill>
          <a:blip r:embed="rId3">
            <a:alphaModFix/>
          </a:blip>
          <a:stretch>
            <a:fillRect/>
          </a:stretch>
        </p:blipFill>
        <p:spPr>
          <a:xfrm>
            <a:off x="0" y="307944"/>
            <a:ext cx="9144000" cy="4527611"/>
          </a:xfrm>
          <a:prstGeom prst="rect">
            <a:avLst/>
          </a:prstGeom>
          <a:noFill/>
          <a:ln>
            <a:noFill/>
          </a:ln>
        </p:spPr>
      </p:pic>
      <p:sp>
        <p:nvSpPr>
          <p:cNvPr id="252" name="Google Shape;252;p38"/>
          <p:cNvSpPr/>
          <p:nvPr/>
        </p:nvSpPr>
        <p:spPr>
          <a:xfrm>
            <a:off x="6098425" y="4208275"/>
            <a:ext cx="20187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9"/>
          <p:cNvPicPr preferRelativeResize="0"/>
          <p:nvPr/>
        </p:nvPicPr>
        <p:blipFill>
          <a:blip r:embed="rId3">
            <a:alphaModFix/>
          </a:blip>
          <a:stretch>
            <a:fillRect/>
          </a:stretch>
        </p:blipFill>
        <p:spPr>
          <a:xfrm>
            <a:off x="0" y="328762"/>
            <a:ext cx="9143999" cy="4485976"/>
          </a:xfrm>
          <a:prstGeom prst="rect">
            <a:avLst/>
          </a:prstGeom>
          <a:noFill/>
          <a:ln>
            <a:noFill/>
          </a:ln>
        </p:spPr>
      </p:pic>
      <p:sp>
        <p:nvSpPr>
          <p:cNvPr id="260" name="Google Shape;260;p39"/>
          <p:cNvSpPr/>
          <p:nvPr/>
        </p:nvSpPr>
        <p:spPr>
          <a:xfrm>
            <a:off x="84025" y="2179550"/>
            <a:ext cx="20187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628650" y="1113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zh-TW"/>
              <a:t>沒有虛擬環境時</a:t>
            </a:r>
            <a:endParaRPr/>
          </a:p>
        </p:txBody>
      </p:sp>
      <p:sp>
        <p:nvSpPr>
          <p:cNvPr id="266" name="Google Shape;266;p40"/>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zh-TW" sz="1000">
                <a:solidFill>
                  <a:schemeClr val="lt2"/>
                </a:solidFill>
              </a:rPr>
              <a:t>‹#›</a:t>
            </a:fld>
            <a:endParaRPr sz="1000">
              <a:solidFill>
                <a:schemeClr val="lt2"/>
              </a:solidFill>
            </a:endParaRPr>
          </a:p>
        </p:txBody>
      </p:sp>
      <p:pic>
        <p:nvPicPr>
          <p:cNvPr id="267" name="Google Shape;267;p40"/>
          <p:cNvPicPr preferRelativeResize="0"/>
          <p:nvPr/>
        </p:nvPicPr>
        <p:blipFill>
          <a:blip r:embed="rId3">
            <a:alphaModFix/>
          </a:blip>
          <a:stretch>
            <a:fillRect/>
          </a:stretch>
        </p:blipFill>
        <p:spPr>
          <a:xfrm>
            <a:off x="410549" y="3583800"/>
            <a:ext cx="3263624" cy="1489175"/>
          </a:xfrm>
          <a:prstGeom prst="rect">
            <a:avLst/>
          </a:prstGeom>
          <a:noFill/>
          <a:ln>
            <a:noFill/>
          </a:ln>
        </p:spPr>
      </p:pic>
      <p:pic>
        <p:nvPicPr>
          <p:cNvPr id="268" name="Google Shape;268;p40"/>
          <p:cNvPicPr preferRelativeResize="0"/>
          <p:nvPr/>
        </p:nvPicPr>
        <p:blipFill>
          <a:blip r:embed="rId4">
            <a:alphaModFix/>
          </a:blip>
          <a:stretch>
            <a:fillRect/>
          </a:stretch>
        </p:blipFill>
        <p:spPr>
          <a:xfrm>
            <a:off x="410550" y="990227"/>
            <a:ext cx="7731375" cy="2193375"/>
          </a:xfrm>
          <a:prstGeom prst="rect">
            <a:avLst/>
          </a:prstGeom>
          <a:noFill/>
          <a:ln>
            <a:noFill/>
          </a:ln>
        </p:spPr>
      </p:pic>
      <p:sp>
        <p:nvSpPr>
          <p:cNvPr id="269" name="Google Shape;269;p40"/>
          <p:cNvSpPr txBox="1"/>
          <p:nvPr/>
        </p:nvSpPr>
        <p:spPr>
          <a:xfrm>
            <a:off x="477825" y="4550375"/>
            <a:ext cx="23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400"/>
              <a:t>版本不對就會出現問題</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628650" y="1113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zh-TW"/>
              <a:t>使用虛擬環境時</a:t>
            </a:r>
            <a:endParaRPr/>
          </a:p>
        </p:txBody>
      </p:sp>
      <p:sp>
        <p:nvSpPr>
          <p:cNvPr id="275" name="Google Shape;275;p41"/>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zh-TW" sz="1000">
                <a:solidFill>
                  <a:schemeClr val="lt2"/>
                </a:solidFill>
              </a:rPr>
              <a:t>‹#›</a:t>
            </a:fld>
            <a:endParaRPr sz="1000">
              <a:solidFill>
                <a:schemeClr val="lt2"/>
              </a:solidFill>
            </a:endParaRPr>
          </a:p>
        </p:txBody>
      </p:sp>
      <p:pic>
        <p:nvPicPr>
          <p:cNvPr id="276" name="Google Shape;276;p41"/>
          <p:cNvPicPr preferRelativeResize="0"/>
          <p:nvPr/>
        </p:nvPicPr>
        <p:blipFill rotWithShape="1">
          <a:blip r:embed="rId3">
            <a:alphaModFix/>
          </a:blip>
          <a:srcRect b="0" l="0" r="0" t="30714"/>
          <a:stretch/>
        </p:blipFill>
        <p:spPr>
          <a:xfrm>
            <a:off x="1607675" y="2247975"/>
            <a:ext cx="6786475" cy="2576675"/>
          </a:xfrm>
          <a:prstGeom prst="rect">
            <a:avLst/>
          </a:prstGeom>
          <a:noFill/>
          <a:ln>
            <a:noFill/>
          </a:ln>
        </p:spPr>
      </p:pic>
      <p:pic>
        <p:nvPicPr>
          <p:cNvPr id="277" name="Google Shape;277;p41"/>
          <p:cNvPicPr preferRelativeResize="0"/>
          <p:nvPr/>
        </p:nvPicPr>
        <p:blipFill rotWithShape="1">
          <a:blip r:embed="rId3">
            <a:alphaModFix/>
          </a:blip>
          <a:srcRect b="64934" l="0" r="0" t="0"/>
          <a:stretch/>
        </p:blipFill>
        <p:spPr>
          <a:xfrm>
            <a:off x="1607675" y="943875"/>
            <a:ext cx="6786475" cy="1304100"/>
          </a:xfrm>
          <a:prstGeom prst="rect">
            <a:avLst/>
          </a:prstGeom>
          <a:noFill/>
          <a:ln>
            <a:noFill/>
          </a:ln>
        </p:spPr>
      </p:pic>
      <p:pic>
        <p:nvPicPr>
          <p:cNvPr id="278" name="Google Shape;278;p41"/>
          <p:cNvPicPr preferRelativeResize="0"/>
          <p:nvPr/>
        </p:nvPicPr>
        <p:blipFill>
          <a:blip r:embed="rId4">
            <a:alphaModFix/>
          </a:blip>
          <a:stretch>
            <a:fillRect/>
          </a:stretch>
        </p:blipFill>
        <p:spPr>
          <a:xfrm>
            <a:off x="4002316" y="1770025"/>
            <a:ext cx="1139359" cy="56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安裝VSCode</a:t>
            </a:r>
            <a:endParaRPr/>
          </a:p>
        </p:txBody>
      </p:sp>
      <p:sp>
        <p:nvSpPr>
          <p:cNvPr id="284" name="Google Shape;28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VSCode是微軟的萬用程式開發工具，VSCode的特點是</a:t>
            </a:r>
            <a:br>
              <a:rPr lang="zh-TW"/>
            </a:br>
            <a:r>
              <a:rPr lang="zh-TW"/>
              <a:t>能</a:t>
            </a:r>
            <a:r>
              <a:rPr lang="zh-TW">
                <a:solidFill>
                  <a:srgbClr val="1E1E1E"/>
                </a:solidFill>
                <a:highlight>
                  <a:srgbClr val="FF0000"/>
                </a:highlight>
              </a:rPr>
              <a:t>中斷點、步進執行、變數監看</a:t>
            </a:r>
            <a:r>
              <a:rPr lang="zh-TW"/>
              <a:t>等功能，是我比較推薦的</a:t>
            </a:r>
            <a:br>
              <a:rPr lang="zh-TW"/>
            </a:br>
            <a:r>
              <a:rPr lang="zh-TW"/>
              <a:t>開發工具。</a:t>
            </a:r>
            <a:endParaRPr/>
          </a:p>
          <a:p>
            <a:pPr indent="-342900" lvl="0" marL="457200" rtl="0" algn="l">
              <a:spcBef>
                <a:spcPts val="1200"/>
              </a:spcBef>
              <a:spcAft>
                <a:spcPts val="0"/>
              </a:spcAft>
              <a:buSzPts val="1800"/>
              <a:buAutoNum type="arabicPeriod"/>
            </a:pPr>
            <a:r>
              <a:rPr lang="zh-TW"/>
              <a:t>VSCode下載網址：</a:t>
            </a:r>
            <a:r>
              <a:rPr lang="zh-TW" u="sng">
                <a:solidFill>
                  <a:schemeClr val="hlink"/>
                </a:solidFill>
                <a:hlinkClick r:id="rId3"/>
              </a:rPr>
              <a:t>https://code.visualstudio.com/download</a:t>
            </a:r>
            <a:endParaRPr/>
          </a:p>
          <a:p>
            <a:pPr indent="-342900" lvl="0" marL="457200" rtl="0" algn="l">
              <a:spcBef>
                <a:spcPts val="0"/>
              </a:spcBef>
              <a:spcAft>
                <a:spcPts val="0"/>
              </a:spcAft>
              <a:buSzPts val="1800"/>
              <a:buAutoNum type="arabicPeriod"/>
            </a:pPr>
            <a:r>
              <a:rPr lang="zh-TW"/>
              <a:t>挑選合適的版本下載</a:t>
            </a:r>
            <a:endParaRPr/>
          </a:p>
          <a:p>
            <a:pPr indent="-342900" lvl="0" marL="457200" rtl="0" algn="l">
              <a:spcBef>
                <a:spcPts val="0"/>
              </a:spcBef>
              <a:spcAft>
                <a:spcPts val="0"/>
              </a:spcAft>
              <a:buSzPts val="1800"/>
              <a:buAutoNum type="arabicPeriod"/>
            </a:pPr>
            <a:r>
              <a:rPr lang="zh-TW"/>
              <a:t>安裝一樣無腦安裝且</a:t>
            </a:r>
            <a:r>
              <a:rPr lang="zh-TW"/>
              <a:t>不要挑路徑</a:t>
            </a:r>
            <a:endParaRPr/>
          </a:p>
          <a:p>
            <a:pPr indent="-342900" lvl="0" marL="457200" rtl="0" algn="l">
              <a:spcBef>
                <a:spcPts val="0"/>
              </a:spcBef>
              <a:spcAft>
                <a:spcPts val="0"/>
              </a:spcAft>
              <a:buSzPts val="1800"/>
              <a:buAutoNum type="arabicPeriod"/>
            </a:pPr>
            <a:r>
              <a:rPr lang="zh-TW"/>
              <a:t>安裝完畢後，不要直接開啟VSCode，</a:t>
            </a:r>
            <a:r>
              <a:rPr b="1" lang="zh-TW">
                <a:solidFill>
                  <a:srgbClr val="FF0000"/>
                </a:solidFill>
              </a:rPr>
              <a:t>請先關閉</a:t>
            </a:r>
            <a:r>
              <a:rPr lang="zh-TW"/>
              <a:t>，後續會從Anaconda界面中開啟。</a:t>
            </a:r>
            <a:endParaRPr/>
          </a:p>
        </p:txBody>
      </p:sp>
      <p:pic>
        <p:nvPicPr>
          <p:cNvPr id="285" name="Google Shape;285;p42"/>
          <p:cNvPicPr preferRelativeResize="0"/>
          <p:nvPr/>
        </p:nvPicPr>
        <p:blipFill rotWithShape="1">
          <a:blip r:embed="rId4">
            <a:alphaModFix/>
          </a:blip>
          <a:srcRect b="18719" l="0" r="0" t="0"/>
          <a:stretch/>
        </p:blipFill>
        <p:spPr>
          <a:xfrm>
            <a:off x="6390100" y="39050"/>
            <a:ext cx="2753899" cy="2222475"/>
          </a:xfrm>
          <a:prstGeom prst="rect">
            <a:avLst/>
          </a:prstGeom>
          <a:noFill/>
          <a:ln>
            <a:noFill/>
          </a:ln>
        </p:spPr>
      </p:pic>
      <p:pic>
        <p:nvPicPr>
          <p:cNvPr id="286" name="Google Shape;286;p42"/>
          <p:cNvPicPr preferRelativeResize="0"/>
          <p:nvPr/>
        </p:nvPicPr>
        <p:blipFill>
          <a:blip r:embed="rId5">
            <a:alphaModFix/>
          </a:blip>
          <a:stretch>
            <a:fillRect/>
          </a:stretch>
        </p:blipFill>
        <p:spPr>
          <a:xfrm>
            <a:off x="6355500" y="288400"/>
            <a:ext cx="2521800" cy="1260900"/>
          </a:xfrm>
          <a:prstGeom prst="rect">
            <a:avLst/>
          </a:prstGeom>
          <a:noFill/>
          <a:ln>
            <a:noFill/>
          </a:ln>
        </p:spPr>
      </p:pic>
      <p:sp>
        <p:nvSpPr>
          <p:cNvPr id="287" name="Google Shape;28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558800" lvl="0" marL="457200" rtl="0" algn="ctr">
              <a:spcBef>
                <a:spcPts val="0"/>
              </a:spcBef>
              <a:spcAft>
                <a:spcPts val="0"/>
              </a:spcAft>
              <a:buSzPts val="5200"/>
              <a:buAutoNum type="arabicPeriod"/>
            </a:pPr>
            <a:r>
              <a:rPr lang="zh-TW"/>
              <a:t>YOLO</a:t>
            </a:r>
            <a:r>
              <a:rPr lang="zh-TW"/>
              <a:t>物件偵測概論</a:t>
            </a:r>
            <a:endParaRPr/>
          </a:p>
        </p:txBody>
      </p:sp>
      <p:sp>
        <p:nvSpPr>
          <p:cNvPr id="74" name="Google Shape;74;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5" name="Google Shape;7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設定VSCode開發環境</a:t>
            </a:r>
            <a:endParaRPr/>
          </a:p>
        </p:txBody>
      </p:sp>
      <p:sp>
        <p:nvSpPr>
          <p:cNvPr id="293" name="Google Shape;293;p43"/>
          <p:cNvSpPr txBox="1"/>
          <p:nvPr>
            <p:ph idx="1" type="body"/>
          </p:nvPr>
        </p:nvSpPr>
        <p:spPr>
          <a:xfrm>
            <a:off x="311700" y="1152475"/>
            <a:ext cx="5166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第一次啟動需要設定VSCode，包括語系、Python延伸工具</a:t>
            </a:r>
            <a:endParaRPr/>
          </a:p>
          <a:p>
            <a:pPr indent="-342900" lvl="0" marL="457200" rtl="0" algn="l">
              <a:spcBef>
                <a:spcPts val="1200"/>
              </a:spcBef>
              <a:spcAft>
                <a:spcPts val="0"/>
              </a:spcAft>
              <a:buSzPts val="1800"/>
              <a:buAutoNum type="arabicPeriod"/>
            </a:pPr>
            <a:r>
              <a:rPr lang="zh-TW"/>
              <a:t>點選左側延伸套件按鈕</a:t>
            </a:r>
            <a:endParaRPr/>
          </a:p>
          <a:p>
            <a:pPr indent="-342900" lvl="0" marL="457200" rtl="0" algn="l">
              <a:spcBef>
                <a:spcPts val="0"/>
              </a:spcBef>
              <a:spcAft>
                <a:spcPts val="0"/>
              </a:spcAft>
              <a:buSzPts val="1800"/>
              <a:buAutoNum type="arabicPeriod"/>
            </a:pPr>
            <a:r>
              <a:rPr lang="zh-TW"/>
              <a:t>輸入關鍵字：chinese</a:t>
            </a:r>
            <a:endParaRPr/>
          </a:p>
          <a:p>
            <a:pPr indent="-342900" lvl="0" marL="457200" rtl="0" algn="l">
              <a:spcBef>
                <a:spcPts val="0"/>
              </a:spcBef>
              <a:spcAft>
                <a:spcPts val="0"/>
              </a:spcAft>
              <a:buSzPts val="1800"/>
              <a:buAutoNum type="arabicPeriod"/>
            </a:pPr>
            <a:r>
              <a:rPr lang="zh-TW"/>
              <a:t>出現中文繁體，點選安裝按鈕</a:t>
            </a:r>
            <a:endParaRPr/>
          </a:p>
          <a:p>
            <a:pPr indent="-342900" lvl="0" marL="457200" rtl="0" algn="l">
              <a:spcBef>
                <a:spcPts val="0"/>
              </a:spcBef>
              <a:spcAft>
                <a:spcPts val="0"/>
              </a:spcAft>
              <a:buSzPts val="1800"/>
              <a:buAutoNum type="arabicPeriod"/>
            </a:pPr>
            <a:r>
              <a:rPr lang="zh-TW"/>
              <a:t>等候安裝完畢後，會提示需要重新啟動VSCode，</a:t>
            </a:r>
            <a:r>
              <a:rPr b="1" lang="zh-TW">
                <a:solidFill>
                  <a:srgbClr val="FF0000"/>
                </a:solidFill>
              </a:rPr>
              <a:t>但先不要，等其他套件都安裝好再重啟</a:t>
            </a:r>
            <a:r>
              <a:rPr lang="zh-TW"/>
              <a:t>。</a:t>
            </a:r>
            <a:endParaRPr/>
          </a:p>
        </p:txBody>
      </p:sp>
      <p:pic>
        <p:nvPicPr>
          <p:cNvPr id="294" name="Google Shape;294;p43"/>
          <p:cNvPicPr preferRelativeResize="0"/>
          <p:nvPr/>
        </p:nvPicPr>
        <p:blipFill>
          <a:blip r:embed="rId3">
            <a:alphaModFix/>
          </a:blip>
          <a:stretch>
            <a:fillRect/>
          </a:stretch>
        </p:blipFill>
        <p:spPr>
          <a:xfrm>
            <a:off x="5843475" y="636350"/>
            <a:ext cx="3143250" cy="3448050"/>
          </a:xfrm>
          <a:prstGeom prst="rect">
            <a:avLst/>
          </a:prstGeom>
          <a:noFill/>
          <a:ln>
            <a:noFill/>
          </a:ln>
        </p:spPr>
      </p:pic>
      <p:sp>
        <p:nvSpPr>
          <p:cNvPr id="295" name="Google Shape;295;p43"/>
          <p:cNvSpPr/>
          <p:nvPr/>
        </p:nvSpPr>
        <p:spPr>
          <a:xfrm>
            <a:off x="5768175" y="2599850"/>
            <a:ext cx="5736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txBox="1"/>
          <p:nvPr/>
        </p:nvSpPr>
        <p:spPr>
          <a:xfrm>
            <a:off x="5441475" y="241165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297" name="Google Shape;297;p43"/>
          <p:cNvSpPr/>
          <p:nvPr/>
        </p:nvSpPr>
        <p:spPr>
          <a:xfrm>
            <a:off x="6418350" y="1009850"/>
            <a:ext cx="7566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txBox="1"/>
          <p:nvPr/>
        </p:nvSpPr>
        <p:spPr>
          <a:xfrm>
            <a:off x="7127775" y="77735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sp>
        <p:nvSpPr>
          <p:cNvPr id="299" name="Google Shape;299;p43"/>
          <p:cNvSpPr/>
          <p:nvPr/>
        </p:nvSpPr>
        <p:spPr>
          <a:xfrm>
            <a:off x="7919700" y="2304300"/>
            <a:ext cx="7566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txBox="1"/>
          <p:nvPr/>
        </p:nvSpPr>
        <p:spPr>
          <a:xfrm>
            <a:off x="8534550" y="198317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3</a:t>
            </a:r>
            <a:endParaRPr b="1"/>
          </a:p>
        </p:txBody>
      </p:sp>
      <p:sp>
        <p:nvSpPr>
          <p:cNvPr id="301" name="Google Shape;30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安裝Python延伸工具</a:t>
            </a:r>
            <a:endParaRPr/>
          </a:p>
        </p:txBody>
      </p:sp>
      <p:sp>
        <p:nvSpPr>
          <p:cNvPr id="307" name="Google Shape;307;p44"/>
          <p:cNvSpPr txBox="1"/>
          <p:nvPr>
            <p:ph idx="1" type="body"/>
          </p:nvPr>
        </p:nvSpPr>
        <p:spPr>
          <a:xfrm>
            <a:off x="311700" y="1152475"/>
            <a:ext cx="543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當我們寫Python程式時，會需要許多幫助，例如語法提示、除錯工具等，這些都在微軟的Python延伸工具。</a:t>
            </a:r>
            <a:endParaRPr/>
          </a:p>
          <a:p>
            <a:pPr indent="0" lvl="0" marL="0" rtl="0" algn="l">
              <a:spcBef>
                <a:spcPts val="1200"/>
              </a:spcBef>
              <a:spcAft>
                <a:spcPts val="0"/>
              </a:spcAft>
              <a:buNone/>
            </a:pPr>
            <a:r>
              <a:rPr lang="zh-TW"/>
              <a:t>輸入關鍵字：Python，找到第一個(作者為Microsoft)，點選安裝即可</a:t>
            </a:r>
            <a:endParaRPr/>
          </a:p>
          <a:p>
            <a:pPr indent="0" lvl="0" marL="0" rtl="0" algn="l">
              <a:spcBef>
                <a:spcPts val="1200"/>
              </a:spcBef>
              <a:spcAft>
                <a:spcPts val="1200"/>
              </a:spcAft>
              <a:buNone/>
            </a:pPr>
            <a:r>
              <a:rPr lang="zh-TW"/>
              <a:t>完成後關閉VSCode並重新啟動，就有中文界面</a:t>
            </a:r>
            <a:endParaRPr/>
          </a:p>
        </p:txBody>
      </p:sp>
      <p:pic>
        <p:nvPicPr>
          <p:cNvPr id="308" name="Google Shape;308;p44"/>
          <p:cNvPicPr preferRelativeResize="0"/>
          <p:nvPr/>
        </p:nvPicPr>
        <p:blipFill>
          <a:blip r:embed="rId3">
            <a:alphaModFix/>
          </a:blip>
          <a:stretch>
            <a:fillRect/>
          </a:stretch>
        </p:blipFill>
        <p:spPr>
          <a:xfrm>
            <a:off x="5948600" y="627538"/>
            <a:ext cx="2838450" cy="3533775"/>
          </a:xfrm>
          <a:prstGeom prst="rect">
            <a:avLst/>
          </a:prstGeom>
          <a:noFill/>
          <a:ln>
            <a:noFill/>
          </a:ln>
        </p:spPr>
      </p:pic>
      <p:sp>
        <p:nvSpPr>
          <p:cNvPr id="309" name="Google Shape;309;p44"/>
          <p:cNvSpPr/>
          <p:nvPr/>
        </p:nvSpPr>
        <p:spPr>
          <a:xfrm>
            <a:off x="6513050" y="1012325"/>
            <a:ext cx="7272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txBox="1"/>
          <p:nvPr/>
        </p:nvSpPr>
        <p:spPr>
          <a:xfrm>
            <a:off x="8723600" y="137292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sp>
        <p:nvSpPr>
          <p:cNvPr id="311" name="Google Shape;311;p44"/>
          <p:cNvSpPr txBox="1"/>
          <p:nvPr/>
        </p:nvSpPr>
        <p:spPr>
          <a:xfrm>
            <a:off x="7062650" y="68145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312" name="Google Shape;312;p44"/>
          <p:cNvSpPr/>
          <p:nvPr/>
        </p:nvSpPr>
        <p:spPr>
          <a:xfrm>
            <a:off x="8059850" y="1678975"/>
            <a:ext cx="7272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安裝好中文chinese繁體之後，如果還是英文界面的話</a:t>
            </a:r>
            <a:endParaRPr/>
          </a:p>
        </p:txBody>
      </p:sp>
      <p:sp>
        <p:nvSpPr>
          <p:cNvPr id="319" name="Google Shape;319;p45"/>
          <p:cNvSpPr txBox="1"/>
          <p:nvPr>
            <p:ph idx="1" type="body"/>
          </p:nvPr>
        </p:nvSpPr>
        <p:spPr>
          <a:xfrm>
            <a:off x="76975" y="1152475"/>
            <a:ext cx="481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鍵盤：</a:t>
            </a:r>
            <a:r>
              <a:rPr lang="zh-TW">
                <a:solidFill>
                  <a:srgbClr val="1E1E1E"/>
                </a:solidFill>
                <a:highlight>
                  <a:schemeClr val="dk1"/>
                </a:highlight>
              </a:rPr>
              <a:t>Ctrl+Shift+P</a:t>
            </a:r>
            <a:r>
              <a:rPr lang="zh-TW"/>
              <a:t>，開啟中間上面的命令列</a:t>
            </a:r>
            <a:endParaRPr/>
          </a:p>
          <a:p>
            <a:pPr indent="0" lvl="0" marL="0" rtl="0" algn="l">
              <a:spcBef>
                <a:spcPts val="1200"/>
              </a:spcBef>
              <a:spcAft>
                <a:spcPts val="1200"/>
              </a:spcAft>
              <a:buNone/>
            </a:pPr>
            <a:r>
              <a:rPr lang="zh-TW"/>
              <a:t>輸入：language，點選configure display language</a:t>
            </a:r>
            <a:endParaRPr/>
          </a:p>
        </p:txBody>
      </p:sp>
      <p:pic>
        <p:nvPicPr>
          <p:cNvPr id="320" name="Google Shape;320;p45"/>
          <p:cNvPicPr preferRelativeResize="0"/>
          <p:nvPr/>
        </p:nvPicPr>
        <p:blipFill rotWithShape="1">
          <a:blip r:embed="rId3">
            <a:alphaModFix/>
          </a:blip>
          <a:srcRect b="0" l="21129" r="0" t="0"/>
          <a:stretch/>
        </p:blipFill>
        <p:spPr>
          <a:xfrm>
            <a:off x="4995425" y="957075"/>
            <a:ext cx="4148575" cy="2008750"/>
          </a:xfrm>
          <a:prstGeom prst="rect">
            <a:avLst/>
          </a:prstGeom>
          <a:noFill/>
          <a:ln>
            <a:noFill/>
          </a:ln>
        </p:spPr>
      </p:pic>
      <p:pic>
        <p:nvPicPr>
          <p:cNvPr id="321" name="Google Shape;321;p45"/>
          <p:cNvPicPr preferRelativeResize="0"/>
          <p:nvPr/>
        </p:nvPicPr>
        <p:blipFill>
          <a:blip r:embed="rId4">
            <a:alphaModFix/>
          </a:blip>
          <a:stretch>
            <a:fillRect/>
          </a:stretch>
        </p:blipFill>
        <p:spPr>
          <a:xfrm>
            <a:off x="175363" y="2674125"/>
            <a:ext cx="4524375" cy="2324100"/>
          </a:xfrm>
          <a:prstGeom prst="rect">
            <a:avLst/>
          </a:prstGeom>
          <a:noFill/>
          <a:ln>
            <a:noFill/>
          </a:ln>
        </p:spPr>
      </p:pic>
      <p:sp>
        <p:nvSpPr>
          <p:cNvPr id="322" name="Google Shape;322;p45"/>
          <p:cNvSpPr/>
          <p:nvPr/>
        </p:nvSpPr>
        <p:spPr>
          <a:xfrm>
            <a:off x="5094950" y="1422825"/>
            <a:ext cx="22560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a:off x="786800" y="3600350"/>
            <a:ext cx="22560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txBox="1"/>
          <p:nvPr/>
        </p:nvSpPr>
        <p:spPr>
          <a:xfrm>
            <a:off x="5296713" y="1034375"/>
            <a:ext cx="354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800">
                <a:solidFill>
                  <a:schemeClr val="lt2"/>
                </a:solidFill>
              </a:rPr>
              <a:t>language</a:t>
            </a:r>
            <a:endParaRPr sz="1800">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8" name="Shape 328"/>
        <p:cNvGrpSpPr/>
        <p:nvPr/>
      </p:nvGrpSpPr>
      <p:grpSpPr>
        <a:xfrm>
          <a:off x="0" y="0"/>
          <a:ext cx="0" cy="0"/>
          <a:chOff x="0" y="0"/>
          <a:chExt cx="0" cy="0"/>
        </a:xfrm>
      </p:grpSpPr>
      <p:sp>
        <p:nvSpPr>
          <p:cNvPr id="329" name="Google Shape;329;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solidFill>
                  <a:srgbClr val="000000"/>
                </a:solidFill>
              </a:rPr>
              <a:t>Anaconda</a:t>
            </a:r>
            <a:endParaRPr>
              <a:solidFill>
                <a:srgbClr val="000000"/>
              </a:solidFill>
            </a:endParaRPr>
          </a:p>
          <a:p>
            <a:pPr indent="0" lvl="0" marL="0" rtl="0" algn="ctr">
              <a:spcBef>
                <a:spcPts val="0"/>
              </a:spcBef>
              <a:spcAft>
                <a:spcPts val="0"/>
              </a:spcAft>
              <a:buNone/>
            </a:pPr>
            <a:r>
              <a:rPr lang="zh-TW">
                <a:solidFill>
                  <a:srgbClr val="000000"/>
                </a:solidFill>
              </a:rPr>
              <a:t>建立虛擬環境</a:t>
            </a:r>
            <a:endParaRPr>
              <a:solidFill>
                <a:srgbClr val="000000"/>
              </a:solidFill>
            </a:endParaRPr>
          </a:p>
        </p:txBody>
      </p:sp>
      <p:sp>
        <p:nvSpPr>
          <p:cNvPr id="330" name="Google Shape;330;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331" name="Google Shape;33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設定虛擬環境</a:t>
            </a:r>
            <a:endParaRPr/>
          </a:p>
        </p:txBody>
      </p:sp>
      <p:sp>
        <p:nvSpPr>
          <p:cNvPr id="337" name="Google Shape;337;p47"/>
          <p:cNvSpPr txBox="1"/>
          <p:nvPr>
            <p:ph idx="1" type="body"/>
          </p:nvPr>
        </p:nvSpPr>
        <p:spPr>
          <a:xfrm>
            <a:off x="311700" y="1152475"/>
            <a:ext cx="305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利用Anaconda的環境管理工具</a:t>
            </a:r>
            <a:endParaRPr/>
          </a:p>
          <a:p>
            <a:pPr indent="-342900" lvl="0" marL="457200" rtl="0" algn="l">
              <a:spcBef>
                <a:spcPts val="1200"/>
              </a:spcBef>
              <a:spcAft>
                <a:spcPts val="0"/>
              </a:spcAft>
              <a:buSzPts val="1800"/>
              <a:buAutoNum type="arabicPeriod"/>
            </a:pPr>
            <a:r>
              <a:rPr lang="zh-TW"/>
              <a:t>點選左側環境工具</a:t>
            </a:r>
            <a:endParaRPr/>
          </a:p>
          <a:p>
            <a:pPr indent="-342900" lvl="0" marL="457200" rtl="0" algn="l">
              <a:spcBef>
                <a:spcPts val="0"/>
              </a:spcBef>
              <a:spcAft>
                <a:spcPts val="0"/>
              </a:spcAft>
              <a:buSzPts val="1800"/>
              <a:buAutoNum type="arabicPeriod"/>
            </a:pPr>
            <a:r>
              <a:rPr lang="zh-TW"/>
              <a:t>下方+號新增一個環境</a:t>
            </a:r>
            <a:endParaRPr/>
          </a:p>
          <a:p>
            <a:pPr indent="-342900" lvl="0" marL="457200" rtl="0" algn="l">
              <a:spcBef>
                <a:spcPts val="0"/>
              </a:spcBef>
              <a:spcAft>
                <a:spcPts val="0"/>
              </a:spcAft>
              <a:buSzPts val="1800"/>
              <a:buAutoNum type="arabicPeriod"/>
            </a:pPr>
            <a:r>
              <a:rPr lang="zh-TW"/>
              <a:t>輸入環境名稱：</a:t>
            </a:r>
            <a:br>
              <a:rPr lang="zh-TW"/>
            </a:br>
            <a:r>
              <a:rPr lang="zh-TW"/>
              <a:t>YOLOv8</a:t>
            </a:r>
            <a:endParaRPr/>
          </a:p>
          <a:p>
            <a:pPr indent="-342900" lvl="0" marL="457200" rtl="0" algn="l">
              <a:spcBef>
                <a:spcPts val="0"/>
              </a:spcBef>
              <a:spcAft>
                <a:spcPts val="0"/>
              </a:spcAft>
              <a:buSzPts val="1800"/>
              <a:buAutoNum type="arabicPeriod"/>
            </a:pPr>
            <a:r>
              <a:rPr lang="zh-TW"/>
              <a:t>選擇Python版本3.11</a:t>
            </a:r>
            <a:endParaRPr/>
          </a:p>
          <a:p>
            <a:pPr indent="-342900" lvl="0" marL="457200" rtl="0" algn="l">
              <a:spcBef>
                <a:spcPts val="0"/>
              </a:spcBef>
              <a:spcAft>
                <a:spcPts val="0"/>
              </a:spcAft>
              <a:buSzPts val="1800"/>
              <a:buAutoNum type="arabicPeriod"/>
            </a:pPr>
            <a:r>
              <a:rPr lang="zh-TW"/>
              <a:t>建立</a:t>
            </a:r>
            <a:endParaRPr/>
          </a:p>
          <a:p>
            <a:pPr indent="0" lvl="0" marL="0" rtl="0" algn="l">
              <a:spcBef>
                <a:spcPts val="1200"/>
              </a:spcBef>
              <a:spcAft>
                <a:spcPts val="1200"/>
              </a:spcAft>
              <a:buNone/>
            </a:pPr>
            <a:r>
              <a:t/>
            </a:r>
            <a:endParaRPr/>
          </a:p>
        </p:txBody>
      </p:sp>
      <p:pic>
        <p:nvPicPr>
          <p:cNvPr id="338" name="Google Shape;338;p47"/>
          <p:cNvPicPr preferRelativeResize="0"/>
          <p:nvPr/>
        </p:nvPicPr>
        <p:blipFill>
          <a:blip r:embed="rId3">
            <a:alphaModFix/>
          </a:blip>
          <a:stretch>
            <a:fillRect/>
          </a:stretch>
        </p:blipFill>
        <p:spPr>
          <a:xfrm>
            <a:off x="3328575" y="351047"/>
            <a:ext cx="5746851" cy="4588050"/>
          </a:xfrm>
          <a:prstGeom prst="rect">
            <a:avLst/>
          </a:prstGeom>
          <a:noFill/>
          <a:ln>
            <a:noFill/>
          </a:ln>
        </p:spPr>
      </p:pic>
      <p:sp>
        <p:nvSpPr>
          <p:cNvPr id="339" name="Google Shape;339;p47"/>
          <p:cNvSpPr/>
          <p:nvPr/>
        </p:nvSpPr>
        <p:spPr>
          <a:xfrm>
            <a:off x="3368400" y="1067525"/>
            <a:ext cx="792000" cy="43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4869850" y="4655375"/>
            <a:ext cx="301500" cy="21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6229325" y="1983700"/>
            <a:ext cx="981300" cy="277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6814500" y="2403350"/>
            <a:ext cx="981300" cy="277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7984850" y="3024000"/>
            <a:ext cx="981300" cy="277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nvSpPr>
        <p:spPr>
          <a:xfrm>
            <a:off x="4042350" y="75227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345" name="Google Shape;345;p47"/>
          <p:cNvSpPr txBox="1"/>
          <p:nvPr/>
        </p:nvSpPr>
        <p:spPr>
          <a:xfrm>
            <a:off x="4976250" y="43283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sp>
        <p:nvSpPr>
          <p:cNvPr id="346" name="Google Shape;346;p47"/>
          <p:cNvSpPr txBox="1"/>
          <p:nvPr/>
        </p:nvSpPr>
        <p:spPr>
          <a:xfrm>
            <a:off x="7151425" y="18103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3</a:t>
            </a:r>
            <a:endParaRPr b="1"/>
          </a:p>
        </p:txBody>
      </p:sp>
      <p:sp>
        <p:nvSpPr>
          <p:cNvPr id="347" name="Google Shape;347;p47"/>
          <p:cNvSpPr txBox="1"/>
          <p:nvPr/>
        </p:nvSpPr>
        <p:spPr>
          <a:xfrm>
            <a:off x="7736600" y="217155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4</a:t>
            </a:r>
            <a:endParaRPr b="1"/>
          </a:p>
        </p:txBody>
      </p:sp>
      <p:sp>
        <p:nvSpPr>
          <p:cNvPr id="348" name="Google Shape;348;p47"/>
          <p:cNvSpPr txBox="1"/>
          <p:nvPr/>
        </p:nvSpPr>
        <p:spPr>
          <a:xfrm>
            <a:off x="8138600" y="33018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5</a:t>
            </a:r>
            <a:endParaRPr b="1"/>
          </a:p>
        </p:txBody>
      </p:sp>
      <p:sp>
        <p:nvSpPr>
          <p:cNvPr id="349" name="Google Shape;34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50" name="Google Shape;350;p47"/>
          <p:cNvSpPr txBox="1"/>
          <p:nvPr/>
        </p:nvSpPr>
        <p:spPr>
          <a:xfrm>
            <a:off x="6379500" y="2033025"/>
            <a:ext cx="792000" cy="194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6000"/>
              </a:lnSpc>
              <a:spcBef>
                <a:spcPts val="0"/>
              </a:spcBef>
              <a:spcAft>
                <a:spcPts val="0"/>
              </a:spcAft>
              <a:buNone/>
            </a:pPr>
            <a:r>
              <a:rPr lang="zh-TW" sz="1100">
                <a:solidFill>
                  <a:schemeClr val="lt1"/>
                </a:solidFill>
              </a:rPr>
              <a:t>YOLOv8</a:t>
            </a:r>
            <a:endParaRPr sz="1100">
              <a:solidFill>
                <a:schemeClr val="lt1"/>
              </a:solidFill>
            </a:endParaRPr>
          </a:p>
        </p:txBody>
      </p:sp>
      <p:sp>
        <p:nvSpPr>
          <p:cNvPr id="351" name="Google Shape;351;p47"/>
          <p:cNvSpPr txBox="1"/>
          <p:nvPr/>
        </p:nvSpPr>
        <p:spPr>
          <a:xfrm>
            <a:off x="6909150" y="2444900"/>
            <a:ext cx="792000" cy="194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6000"/>
              </a:lnSpc>
              <a:spcBef>
                <a:spcPts val="0"/>
              </a:spcBef>
              <a:spcAft>
                <a:spcPts val="0"/>
              </a:spcAft>
              <a:buNone/>
            </a:pPr>
            <a:r>
              <a:rPr lang="zh-TW" sz="1100">
                <a:solidFill>
                  <a:schemeClr val="lt1"/>
                </a:solidFill>
              </a:rPr>
              <a:t>3.11.</a:t>
            </a:r>
            <a:endParaRPr sz="11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完成環境建立</a:t>
            </a:r>
            <a:endParaRPr/>
          </a:p>
        </p:txBody>
      </p:sp>
      <p:sp>
        <p:nvSpPr>
          <p:cNvPr id="357" name="Google Shape;35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48"/>
          <p:cNvPicPr preferRelativeResize="0"/>
          <p:nvPr/>
        </p:nvPicPr>
        <p:blipFill>
          <a:blip r:embed="rId3">
            <a:alphaModFix/>
          </a:blip>
          <a:stretch>
            <a:fillRect/>
          </a:stretch>
        </p:blipFill>
        <p:spPr>
          <a:xfrm>
            <a:off x="1654377" y="992450"/>
            <a:ext cx="6274649" cy="4026925"/>
          </a:xfrm>
          <a:prstGeom prst="rect">
            <a:avLst/>
          </a:prstGeom>
          <a:noFill/>
          <a:ln>
            <a:noFill/>
          </a:ln>
        </p:spPr>
      </p:pic>
      <p:sp>
        <p:nvSpPr>
          <p:cNvPr id="359" name="Google Shape;359;p48"/>
          <p:cNvSpPr/>
          <p:nvPr/>
        </p:nvSpPr>
        <p:spPr>
          <a:xfrm>
            <a:off x="2682750" y="1983700"/>
            <a:ext cx="1889400" cy="43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61" name="Google Shape;361;p48"/>
          <p:cNvSpPr txBox="1"/>
          <p:nvPr/>
        </p:nvSpPr>
        <p:spPr>
          <a:xfrm>
            <a:off x="2985825" y="2144550"/>
            <a:ext cx="792000" cy="194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6000"/>
              </a:lnSpc>
              <a:spcBef>
                <a:spcPts val="0"/>
              </a:spcBef>
              <a:spcAft>
                <a:spcPts val="0"/>
              </a:spcAft>
              <a:buNone/>
            </a:pPr>
            <a:r>
              <a:rPr lang="zh-TW" sz="1100">
                <a:solidFill>
                  <a:schemeClr val="lt1"/>
                </a:solidFill>
              </a:rPr>
              <a:t>YOLOv8</a:t>
            </a:r>
            <a:endParaRPr sz="11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選擇建好的虛擬環境</a:t>
            </a:r>
            <a:endParaRPr/>
          </a:p>
        </p:txBody>
      </p:sp>
      <p:sp>
        <p:nvSpPr>
          <p:cNvPr id="367" name="Google Shape;367;p49"/>
          <p:cNvSpPr txBox="1"/>
          <p:nvPr>
            <p:ph idx="1" type="body"/>
          </p:nvPr>
        </p:nvSpPr>
        <p:spPr>
          <a:xfrm>
            <a:off x="311700" y="1152475"/>
            <a:ext cx="330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等等要開啟VSCode來寫程式，但我們必須要設定VSCode開啟在哪一個環境，所以先在Anaconda中選則正確的環境後，再開啟VSCode</a:t>
            </a:r>
            <a:endParaRPr/>
          </a:p>
          <a:p>
            <a:pPr indent="0" lvl="0" marL="0" rtl="0" algn="l">
              <a:spcBef>
                <a:spcPts val="1200"/>
              </a:spcBef>
              <a:spcAft>
                <a:spcPts val="1200"/>
              </a:spcAft>
              <a:buNone/>
            </a:pPr>
            <a:r>
              <a:t/>
            </a:r>
            <a:endParaRPr b="1">
              <a:solidFill>
                <a:srgbClr val="FF0000"/>
              </a:solidFill>
            </a:endParaRPr>
          </a:p>
        </p:txBody>
      </p:sp>
      <p:sp>
        <p:nvSpPr>
          <p:cNvPr id="368" name="Google Shape;36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69" name="Google Shape;369;p49"/>
          <p:cNvPicPr preferRelativeResize="0"/>
          <p:nvPr/>
        </p:nvPicPr>
        <p:blipFill>
          <a:blip r:embed="rId3">
            <a:alphaModFix/>
          </a:blip>
          <a:stretch>
            <a:fillRect/>
          </a:stretch>
        </p:blipFill>
        <p:spPr>
          <a:xfrm>
            <a:off x="3933300" y="298788"/>
            <a:ext cx="4899001" cy="4545919"/>
          </a:xfrm>
          <a:prstGeom prst="rect">
            <a:avLst/>
          </a:prstGeom>
          <a:noFill/>
          <a:ln>
            <a:noFill/>
          </a:ln>
        </p:spPr>
      </p:pic>
      <p:sp>
        <p:nvSpPr>
          <p:cNvPr id="370" name="Google Shape;370;p49"/>
          <p:cNvSpPr/>
          <p:nvPr/>
        </p:nvSpPr>
        <p:spPr>
          <a:xfrm>
            <a:off x="6398275" y="810475"/>
            <a:ext cx="981300" cy="277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9"/>
          <p:cNvSpPr/>
          <p:nvPr/>
        </p:nvSpPr>
        <p:spPr>
          <a:xfrm>
            <a:off x="7045925" y="4480375"/>
            <a:ext cx="981300" cy="277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txBox="1"/>
          <p:nvPr/>
        </p:nvSpPr>
        <p:spPr>
          <a:xfrm>
            <a:off x="6492925" y="852025"/>
            <a:ext cx="792000" cy="194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6000"/>
              </a:lnSpc>
              <a:spcBef>
                <a:spcPts val="0"/>
              </a:spcBef>
              <a:spcAft>
                <a:spcPts val="0"/>
              </a:spcAft>
              <a:buNone/>
            </a:pPr>
            <a:r>
              <a:rPr lang="zh-TW" sz="1100">
                <a:solidFill>
                  <a:schemeClr val="lt1"/>
                </a:solidFill>
              </a:rPr>
              <a:t>YOLOv8</a:t>
            </a:r>
            <a:endParaRPr sz="11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開啟程式資料夾</a:t>
            </a:r>
            <a:endParaRPr/>
          </a:p>
        </p:txBody>
      </p:sp>
      <p:sp>
        <p:nvSpPr>
          <p:cNvPr id="378" name="Google Shape;378;p50"/>
          <p:cNvSpPr txBox="1"/>
          <p:nvPr>
            <p:ph idx="1" type="body"/>
          </p:nvPr>
        </p:nvSpPr>
        <p:spPr>
          <a:xfrm>
            <a:off x="311700" y="955225"/>
            <a:ext cx="8520600" cy="361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TW">
                <a:solidFill>
                  <a:schemeClr val="dk1"/>
                </a:solidFill>
              </a:rPr>
              <a:t>VSCode認為每個專案應該有一個</a:t>
            </a:r>
            <a:r>
              <a:rPr b="1" lang="zh-TW">
                <a:solidFill>
                  <a:schemeClr val="dk1"/>
                </a:solidFill>
              </a:rPr>
              <a:t>自己</a:t>
            </a:r>
            <a:r>
              <a:rPr b="1" lang="zh-TW">
                <a:solidFill>
                  <a:schemeClr val="dk1"/>
                </a:solidFill>
              </a:rPr>
              <a:t>資料夾</a:t>
            </a:r>
            <a:r>
              <a:rPr lang="zh-TW"/>
              <a:t>，因此建議先在您指定的硬碟中新增一個空的資料夾（例如Python2024），然後再用開啟資料夾的方式「選擇資料夾」開啟。</a:t>
            </a:r>
            <a:endParaRPr/>
          </a:p>
        </p:txBody>
      </p:sp>
      <p:pic>
        <p:nvPicPr>
          <p:cNvPr id="379" name="Google Shape;379;p50"/>
          <p:cNvPicPr preferRelativeResize="0"/>
          <p:nvPr/>
        </p:nvPicPr>
        <p:blipFill rotWithShape="1">
          <a:blip r:embed="rId3">
            <a:alphaModFix/>
          </a:blip>
          <a:srcRect b="42538" l="0" r="30172" t="0"/>
          <a:stretch/>
        </p:blipFill>
        <p:spPr>
          <a:xfrm>
            <a:off x="453575" y="2111400"/>
            <a:ext cx="3853174" cy="2904131"/>
          </a:xfrm>
          <a:prstGeom prst="rect">
            <a:avLst/>
          </a:prstGeom>
          <a:noFill/>
          <a:ln>
            <a:noFill/>
          </a:ln>
        </p:spPr>
      </p:pic>
      <p:pic>
        <p:nvPicPr>
          <p:cNvPr id="380" name="Google Shape;380;p50"/>
          <p:cNvPicPr preferRelativeResize="0"/>
          <p:nvPr/>
        </p:nvPicPr>
        <p:blipFill>
          <a:blip r:embed="rId4">
            <a:alphaModFix/>
          </a:blip>
          <a:stretch>
            <a:fillRect/>
          </a:stretch>
        </p:blipFill>
        <p:spPr>
          <a:xfrm>
            <a:off x="4802300" y="1959000"/>
            <a:ext cx="4164775" cy="3145600"/>
          </a:xfrm>
          <a:prstGeom prst="rect">
            <a:avLst/>
          </a:prstGeom>
          <a:noFill/>
          <a:ln>
            <a:noFill/>
          </a:ln>
        </p:spPr>
      </p:pic>
      <p:sp>
        <p:nvSpPr>
          <p:cNvPr id="381" name="Google Shape;381;p50"/>
          <p:cNvSpPr/>
          <p:nvPr/>
        </p:nvSpPr>
        <p:spPr>
          <a:xfrm>
            <a:off x="7216325" y="4667225"/>
            <a:ext cx="12828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0"/>
          <p:cNvSpPr txBox="1"/>
          <p:nvPr/>
        </p:nvSpPr>
        <p:spPr>
          <a:xfrm>
            <a:off x="6891350" y="43165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sp>
        <p:nvSpPr>
          <p:cNvPr id="383" name="Google Shape;383;p50"/>
          <p:cNvSpPr/>
          <p:nvPr/>
        </p:nvSpPr>
        <p:spPr>
          <a:xfrm>
            <a:off x="1654275" y="3737950"/>
            <a:ext cx="12828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txBox="1"/>
          <p:nvPr/>
        </p:nvSpPr>
        <p:spPr>
          <a:xfrm>
            <a:off x="1329300" y="338722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385" name="Google Shape;38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信任選項勾選</a:t>
            </a:r>
            <a:endParaRPr/>
          </a:p>
        </p:txBody>
      </p:sp>
      <p:sp>
        <p:nvSpPr>
          <p:cNvPr id="391" name="Google Shape;39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51"/>
          <p:cNvPicPr preferRelativeResize="0"/>
          <p:nvPr/>
        </p:nvPicPr>
        <p:blipFill>
          <a:blip r:embed="rId3">
            <a:alphaModFix/>
          </a:blip>
          <a:stretch>
            <a:fillRect/>
          </a:stretch>
        </p:blipFill>
        <p:spPr>
          <a:xfrm>
            <a:off x="2492549" y="617500"/>
            <a:ext cx="6547825" cy="4215400"/>
          </a:xfrm>
          <a:prstGeom prst="rect">
            <a:avLst/>
          </a:prstGeom>
          <a:noFill/>
          <a:ln>
            <a:noFill/>
          </a:ln>
        </p:spPr>
      </p:pic>
      <p:sp>
        <p:nvSpPr>
          <p:cNvPr id="393" name="Google Shape;393;p51"/>
          <p:cNvSpPr/>
          <p:nvPr/>
        </p:nvSpPr>
        <p:spPr>
          <a:xfrm>
            <a:off x="3827975" y="3449650"/>
            <a:ext cx="632100" cy="449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a:off x="4738400" y="3947100"/>
            <a:ext cx="22278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完成開啟資料夾</a:t>
            </a:r>
            <a:endParaRPr/>
          </a:p>
        </p:txBody>
      </p:sp>
      <p:sp>
        <p:nvSpPr>
          <p:cNvPr id="400" name="Google Shape;400;p52"/>
          <p:cNvSpPr txBox="1"/>
          <p:nvPr>
            <p:ph idx="1" type="body"/>
          </p:nvPr>
        </p:nvSpPr>
        <p:spPr>
          <a:xfrm>
            <a:off x="311700" y="1152475"/>
            <a:ext cx="301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完成開啟一個指定的資料夾，如果是剛剛新增的資料夾，那當然是沒有內容的</a:t>
            </a:r>
            <a:endParaRPr/>
          </a:p>
        </p:txBody>
      </p:sp>
      <p:pic>
        <p:nvPicPr>
          <p:cNvPr id="401" name="Google Shape;401;p52"/>
          <p:cNvPicPr preferRelativeResize="0"/>
          <p:nvPr/>
        </p:nvPicPr>
        <p:blipFill>
          <a:blip r:embed="rId3">
            <a:alphaModFix/>
          </a:blip>
          <a:stretch>
            <a:fillRect/>
          </a:stretch>
        </p:blipFill>
        <p:spPr>
          <a:xfrm>
            <a:off x="3593100" y="673550"/>
            <a:ext cx="4770025" cy="4294801"/>
          </a:xfrm>
          <a:prstGeom prst="rect">
            <a:avLst/>
          </a:prstGeom>
          <a:noFill/>
          <a:ln>
            <a:noFill/>
          </a:ln>
        </p:spPr>
      </p:pic>
      <p:sp>
        <p:nvSpPr>
          <p:cNvPr id="402" name="Google Shape;40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03" name="Google Shape;403;p52"/>
          <p:cNvSpPr/>
          <p:nvPr/>
        </p:nvSpPr>
        <p:spPr>
          <a:xfrm>
            <a:off x="3930600" y="1152475"/>
            <a:ext cx="12828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zh-TW"/>
              <a:t>從分類器到物件辨識</a:t>
            </a:r>
            <a:r>
              <a:rPr lang="zh-TW"/>
              <a:t>（偵測）</a:t>
            </a:r>
            <a:endParaRPr/>
          </a:p>
        </p:txBody>
      </p:sp>
      <p:sp>
        <p:nvSpPr>
          <p:cNvPr id="81" name="Google Shape;81;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sp>
        <p:nvSpPr>
          <p:cNvPr id="82" name="Google Shape;82;p1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pic>
        <p:nvPicPr>
          <p:cNvPr id="83" name="Google Shape;83;p17"/>
          <p:cNvPicPr preferRelativeResize="0"/>
          <p:nvPr/>
        </p:nvPicPr>
        <p:blipFill rotWithShape="1">
          <a:blip r:embed="rId3">
            <a:alphaModFix/>
          </a:blip>
          <a:srcRect b="0" l="0" r="0" t="14074"/>
          <a:stretch/>
        </p:blipFill>
        <p:spPr>
          <a:xfrm>
            <a:off x="0" y="1268062"/>
            <a:ext cx="9144003" cy="29578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新增第一隻程式</a:t>
            </a:r>
            <a:endParaRPr/>
          </a:p>
        </p:txBody>
      </p:sp>
      <p:sp>
        <p:nvSpPr>
          <p:cNvPr id="409" name="Google Shape;409;p53"/>
          <p:cNvSpPr txBox="1"/>
          <p:nvPr>
            <p:ph idx="1" type="body"/>
          </p:nvPr>
        </p:nvSpPr>
        <p:spPr>
          <a:xfrm>
            <a:off x="311700" y="1152475"/>
            <a:ext cx="463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為了測試環境是否正常，我們新增第一個程式，名稱為test.py</a:t>
            </a:r>
            <a:endParaRPr/>
          </a:p>
          <a:p>
            <a:pPr indent="0" lvl="0" marL="0" rtl="0" algn="l">
              <a:spcBef>
                <a:spcPts val="1200"/>
              </a:spcBef>
              <a:spcAft>
                <a:spcPts val="0"/>
              </a:spcAft>
              <a:buNone/>
            </a:pPr>
            <a:r>
              <a:rPr lang="zh-TW"/>
              <a:t>請注意副檔名「</a:t>
            </a:r>
            <a:r>
              <a:rPr b="1" lang="zh-TW">
                <a:solidFill>
                  <a:srgbClr val="FF0000"/>
                </a:solidFill>
              </a:rPr>
              <a:t>.py</a:t>
            </a:r>
            <a:r>
              <a:rPr lang="zh-TW"/>
              <a:t>」</a:t>
            </a:r>
            <a:r>
              <a:rPr lang="zh-TW">
                <a:solidFill>
                  <a:srgbClr val="FF0000"/>
                </a:solidFill>
              </a:rPr>
              <a:t>非常非常非常重要</a:t>
            </a:r>
            <a:r>
              <a:rPr lang="zh-TW"/>
              <a:t>，有這個副檔名，VSCode才知道怎麼執行這個程式。</a:t>
            </a:r>
            <a:endParaRPr/>
          </a:p>
          <a:p>
            <a:pPr indent="-342900" lvl="0" marL="457200" rtl="0" algn="l">
              <a:spcBef>
                <a:spcPts val="1200"/>
              </a:spcBef>
              <a:spcAft>
                <a:spcPts val="0"/>
              </a:spcAft>
              <a:buSzPts val="1800"/>
              <a:buAutoNum type="arabicPeriod"/>
            </a:pPr>
            <a:r>
              <a:rPr lang="zh-TW"/>
              <a:t>點選資料夾名稱旁邊的新增符號</a:t>
            </a:r>
            <a:endParaRPr/>
          </a:p>
          <a:p>
            <a:pPr indent="-342900" lvl="0" marL="457200" rtl="0" algn="l">
              <a:spcBef>
                <a:spcPts val="0"/>
              </a:spcBef>
              <a:spcAft>
                <a:spcPts val="0"/>
              </a:spcAft>
              <a:buSzPts val="1800"/>
              <a:buAutoNum type="arabicPeriod"/>
            </a:pPr>
            <a:r>
              <a:rPr lang="zh-TW"/>
              <a:t>輸入檔案名稱test.py</a:t>
            </a:r>
            <a:endParaRPr/>
          </a:p>
          <a:p>
            <a:pPr indent="0" lvl="0" marL="457200" rtl="0" algn="l">
              <a:spcBef>
                <a:spcPts val="1200"/>
              </a:spcBef>
              <a:spcAft>
                <a:spcPts val="1200"/>
              </a:spcAft>
              <a:buNone/>
            </a:pPr>
            <a:r>
              <a:t/>
            </a:r>
            <a:endParaRPr/>
          </a:p>
        </p:txBody>
      </p:sp>
      <p:pic>
        <p:nvPicPr>
          <p:cNvPr id="410" name="Google Shape;410;p53"/>
          <p:cNvPicPr preferRelativeResize="0"/>
          <p:nvPr/>
        </p:nvPicPr>
        <p:blipFill>
          <a:blip r:embed="rId3">
            <a:alphaModFix/>
          </a:blip>
          <a:stretch>
            <a:fillRect/>
          </a:stretch>
        </p:blipFill>
        <p:spPr>
          <a:xfrm>
            <a:off x="5737925" y="105950"/>
            <a:ext cx="3466750" cy="2853025"/>
          </a:xfrm>
          <a:prstGeom prst="rect">
            <a:avLst/>
          </a:prstGeom>
          <a:noFill/>
          <a:ln>
            <a:noFill/>
          </a:ln>
        </p:spPr>
      </p:pic>
      <p:sp>
        <p:nvSpPr>
          <p:cNvPr id="411" name="Google Shape;411;p53"/>
          <p:cNvSpPr/>
          <p:nvPr/>
        </p:nvSpPr>
        <p:spPr>
          <a:xfrm>
            <a:off x="7364200" y="841375"/>
            <a:ext cx="431400" cy="311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txBox="1"/>
          <p:nvPr/>
        </p:nvSpPr>
        <p:spPr>
          <a:xfrm>
            <a:off x="7115950" y="39637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413" name="Google Shape;413;p53"/>
          <p:cNvSpPr/>
          <p:nvPr/>
        </p:nvSpPr>
        <p:spPr>
          <a:xfrm>
            <a:off x="6423000" y="1152475"/>
            <a:ext cx="817200" cy="3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
          <p:cNvSpPr txBox="1"/>
          <p:nvPr/>
        </p:nvSpPr>
        <p:spPr>
          <a:xfrm>
            <a:off x="7150150" y="1399925"/>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pic>
        <p:nvPicPr>
          <p:cNvPr id="415" name="Google Shape;415;p53"/>
          <p:cNvPicPr preferRelativeResize="0"/>
          <p:nvPr/>
        </p:nvPicPr>
        <p:blipFill>
          <a:blip r:embed="rId4">
            <a:alphaModFix/>
          </a:blip>
          <a:stretch>
            <a:fillRect/>
          </a:stretch>
        </p:blipFill>
        <p:spPr>
          <a:xfrm>
            <a:off x="4129725" y="3070000"/>
            <a:ext cx="361950" cy="361950"/>
          </a:xfrm>
          <a:prstGeom prst="rect">
            <a:avLst/>
          </a:prstGeom>
          <a:noFill/>
          <a:ln>
            <a:noFill/>
          </a:ln>
        </p:spPr>
      </p:pic>
      <p:sp>
        <p:nvSpPr>
          <p:cNvPr id="416" name="Google Shape;41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輸入程式</a:t>
            </a:r>
            <a:endParaRPr/>
          </a:p>
        </p:txBody>
      </p:sp>
      <p:sp>
        <p:nvSpPr>
          <p:cNvPr id="422" name="Google Shape;422;p54"/>
          <p:cNvSpPr txBox="1"/>
          <p:nvPr>
            <p:ph idx="1" type="body"/>
          </p:nvPr>
        </p:nvSpPr>
        <p:spPr>
          <a:xfrm>
            <a:off x="311700" y="1152475"/>
            <a:ext cx="37068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zh-TW" sz="1850">
                <a:solidFill>
                  <a:srgbClr val="DCDCAA"/>
                </a:solidFill>
                <a:highlight>
                  <a:srgbClr val="1F1F1F"/>
                </a:highlight>
                <a:latin typeface="Consolas"/>
                <a:ea typeface="Consolas"/>
                <a:cs typeface="Consolas"/>
                <a:sym typeface="Consolas"/>
              </a:rPr>
              <a:t>print</a:t>
            </a:r>
            <a:r>
              <a:rPr lang="zh-TW" sz="1850">
                <a:solidFill>
                  <a:srgbClr val="CCCCCC"/>
                </a:solidFill>
                <a:highlight>
                  <a:srgbClr val="1F1F1F"/>
                </a:highlight>
                <a:latin typeface="Consolas"/>
                <a:ea typeface="Consolas"/>
                <a:cs typeface="Consolas"/>
                <a:sym typeface="Consolas"/>
              </a:rPr>
              <a:t>(</a:t>
            </a:r>
            <a:r>
              <a:rPr lang="zh-TW" sz="1850">
                <a:solidFill>
                  <a:srgbClr val="CE9178"/>
                </a:solidFill>
                <a:highlight>
                  <a:srgbClr val="1F1F1F"/>
                </a:highlight>
                <a:latin typeface="Consolas"/>
                <a:ea typeface="Consolas"/>
                <a:cs typeface="Consolas"/>
                <a:sym typeface="Consolas"/>
              </a:rPr>
              <a:t>'我是大帥哥'</a:t>
            </a:r>
            <a:r>
              <a:rPr lang="zh-TW" sz="1850">
                <a:solidFill>
                  <a:srgbClr val="CCCCCC"/>
                </a:solidFill>
                <a:highlight>
                  <a:srgbClr val="1F1F1F"/>
                </a:highlight>
                <a:latin typeface="Consolas"/>
                <a:ea typeface="Consolas"/>
                <a:cs typeface="Consolas"/>
                <a:sym typeface="Consolas"/>
              </a:rPr>
              <a:t>)</a:t>
            </a:r>
            <a:endParaRPr sz="1850">
              <a:solidFill>
                <a:srgbClr val="CCCCCC"/>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None/>
            </a:pPr>
            <a:r>
              <a:t/>
            </a:r>
            <a:endParaRPr sz="2450">
              <a:solidFill>
                <a:srgbClr val="C586C0"/>
              </a:solidFill>
              <a:highlight>
                <a:srgbClr val="1E1E1E"/>
              </a:highlight>
              <a:latin typeface="Consolas"/>
              <a:ea typeface="Consolas"/>
              <a:cs typeface="Consolas"/>
              <a:sym typeface="Consolas"/>
            </a:endParaRPr>
          </a:p>
        </p:txBody>
      </p:sp>
      <p:sp>
        <p:nvSpPr>
          <p:cNvPr id="423" name="Google Shape;42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24" name="Google Shape;424;p54"/>
          <p:cNvPicPr preferRelativeResize="0"/>
          <p:nvPr/>
        </p:nvPicPr>
        <p:blipFill>
          <a:blip r:embed="rId3">
            <a:alphaModFix/>
          </a:blip>
          <a:stretch>
            <a:fillRect/>
          </a:stretch>
        </p:blipFill>
        <p:spPr>
          <a:xfrm>
            <a:off x="3455750" y="109088"/>
            <a:ext cx="4733524" cy="49253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確認執行虛擬環境</a:t>
            </a:r>
            <a:endParaRPr/>
          </a:p>
        </p:txBody>
      </p:sp>
      <p:sp>
        <p:nvSpPr>
          <p:cNvPr id="430" name="Google Shape;430;p55"/>
          <p:cNvSpPr txBox="1"/>
          <p:nvPr>
            <p:ph idx="1" type="body"/>
          </p:nvPr>
        </p:nvSpPr>
        <p:spPr>
          <a:xfrm>
            <a:off x="311700" y="1152475"/>
            <a:ext cx="450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雖然我們已經從命令指定好環境才開啟VSCode，但避免虛擬環境沒指定好，在VSCode左下方可以檢查，若是錯誤，請重新選擇</a:t>
            </a:r>
            <a:endParaRPr/>
          </a:p>
          <a:p>
            <a:pPr indent="-342900" lvl="0" marL="457200" rtl="0" algn="l">
              <a:spcBef>
                <a:spcPts val="1200"/>
              </a:spcBef>
              <a:spcAft>
                <a:spcPts val="0"/>
              </a:spcAft>
              <a:buSzPts val="1800"/>
              <a:buAutoNum type="arabicPeriod"/>
            </a:pPr>
            <a:r>
              <a:rPr lang="zh-TW"/>
              <a:t>查看右下方的執行環境名稱</a:t>
            </a:r>
            <a:br>
              <a:rPr lang="zh-TW"/>
            </a:br>
            <a:r>
              <a:rPr lang="zh-TW" sz="1600">
                <a:solidFill>
                  <a:srgbClr val="FF0000"/>
                </a:solidFill>
              </a:rPr>
              <a:t>若無名稱，可能是程式本身沒有副檔名.py</a:t>
            </a:r>
            <a:endParaRPr sz="1600">
              <a:solidFill>
                <a:srgbClr val="FF0000"/>
              </a:solidFill>
            </a:endParaRPr>
          </a:p>
          <a:p>
            <a:pPr indent="-342900" lvl="0" marL="457200" rtl="0" algn="l">
              <a:spcBef>
                <a:spcPts val="0"/>
              </a:spcBef>
              <a:spcAft>
                <a:spcPts val="0"/>
              </a:spcAft>
              <a:buSzPts val="1800"/>
              <a:buAutoNum type="arabicPeriod"/>
            </a:pPr>
            <a:r>
              <a:rPr lang="zh-TW"/>
              <a:t>若不是想要的環境，可以點選名稱處開啟環境列表來重新選擇。</a:t>
            </a:r>
            <a:endParaRPr/>
          </a:p>
          <a:p>
            <a:pPr indent="-342900" lvl="0" marL="457200" rtl="0" algn="l">
              <a:spcBef>
                <a:spcPts val="0"/>
              </a:spcBef>
              <a:spcAft>
                <a:spcPts val="0"/>
              </a:spcAft>
              <a:buSzPts val="1800"/>
              <a:buAutoNum type="arabicPeriod"/>
            </a:pPr>
            <a:r>
              <a:rPr lang="zh-TW"/>
              <a:t>若只是不小心按到，可以按ESC退出環境選擇列表</a:t>
            </a:r>
            <a:endParaRPr/>
          </a:p>
        </p:txBody>
      </p:sp>
      <p:sp>
        <p:nvSpPr>
          <p:cNvPr id="431" name="Google Shape;431;p55"/>
          <p:cNvSpPr txBox="1"/>
          <p:nvPr/>
        </p:nvSpPr>
        <p:spPr>
          <a:xfrm>
            <a:off x="7071900" y="36247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pic>
        <p:nvPicPr>
          <p:cNvPr id="432" name="Google Shape;432;p55"/>
          <p:cNvPicPr preferRelativeResize="0"/>
          <p:nvPr/>
        </p:nvPicPr>
        <p:blipFill>
          <a:blip r:embed="rId3">
            <a:alphaModFix/>
          </a:blip>
          <a:stretch>
            <a:fillRect/>
          </a:stretch>
        </p:blipFill>
        <p:spPr>
          <a:xfrm>
            <a:off x="4712425" y="562075"/>
            <a:ext cx="4022400" cy="3574309"/>
          </a:xfrm>
          <a:prstGeom prst="rect">
            <a:avLst/>
          </a:prstGeom>
          <a:noFill/>
          <a:ln cap="flat" cmpd="sng" w="9525">
            <a:solidFill>
              <a:schemeClr val="dk1"/>
            </a:solidFill>
            <a:prstDash val="solid"/>
            <a:round/>
            <a:headEnd len="sm" w="sm" type="none"/>
            <a:tailEnd len="sm" w="sm" type="none"/>
          </a:ln>
        </p:spPr>
      </p:pic>
      <p:sp>
        <p:nvSpPr>
          <p:cNvPr id="433" name="Google Shape;433;p55"/>
          <p:cNvSpPr/>
          <p:nvPr/>
        </p:nvSpPr>
        <p:spPr>
          <a:xfrm>
            <a:off x="5127300" y="945375"/>
            <a:ext cx="3292200" cy="1939800"/>
          </a:xfrm>
          <a:prstGeom prst="roundRect">
            <a:avLst>
              <a:gd fmla="val 6706"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txBox="1"/>
          <p:nvPr/>
        </p:nvSpPr>
        <p:spPr>
          <a:xfrm>
            <a:off x="8238550" y="19905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sp>
        <p:nvSpPr>
          <p:cNvPr id="435" name="Google Shape;435;p55"/>
          <p:cNvSpPr/>
          <p:nvPr/>
        </p:nvSpPr>
        <p:spPr>
          <a:xfrm>
            <a:off x="7268325" y="3898950"/>
            <a:ext cx="1430400" cy="311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txBox="1"/>
          <p:nvPr/>
        </p:nvSpPr>
        <p:spPr>
          <a:xfrm>
            <a:off x="8332825" y="35640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437" name="Google Shape;43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執行方式</a:t>
            </a:r>
            <a:endParaRPr/>
          </a:p>
        </p:txBody>
      </p:sp>
      <p:sp>
        <p:nvSpPr>
          <p:cNvPr id="443" name="Google Shape;443;p56"/>
          <p:cNvSpPr txBox="1"/>
          <p:nvPr>
            <p:ph idx="1" type="body"/>
          </p:nvPr>
        </p:nvSpPr>
        <p:spPr>
          <a:xfrm>
            <a:off x="311700" y="1152475"/>
            <a:ext cx="4587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VSCode有兩種執行方式：1.</a:t>
            </a:r>
            <a:r>
              <a:rPr lang="zh-TW">
                <a:solidFill>
                  <a:schemeClr val="dk1"/>
                </a:solidFill>
              </a:rPr>
              <a:t>執行及2.除</a:t>
            </a:r>
            <a:r>
              <a:rPr lang="zh-TW">
                <a:solidFill>
                  <a:schemeClr val="dk1"/>
                </a:solidFill>
              </a:rPr>
              <a:t>錯</a:t>
            </a:r>
            <a:r>
              <a:rPr lang="zh-TW"/>
              <a:t>，一般程式開發我們習慣使用</a:t>
            </a:r>
            <a:r>
              <a:rPr lang="zh-TW">
                <a:solidFill>
                  <a:schemeClr val="dk1"/>
                </a:solidFill>
              </a:rPr>
              <a:t>除錯模式</a:t>
            </a:r>
            <a:r>
              <a:rPr lang="zh-TW"/>
              <a:t>，可以觀察程式執行過程及了解錯誤出現的地方。</a:t>
            </a:r>
            <a:endParaRPr/>
          </a:p>
          <a:p>
            <a:pPr indent="-342900" lvl="0" marL="457200" rtl="0" algn="l">
              <a:spcBef>
                <a:spcPts val="1200"/>
              </a:spcBef>
              <a:spcAft>
                <a:spcPts val="0"/>
              </a:spcAft>
              <a:buSzPts val="1800"/>
              <a:buAutoNum type="arabicPeriod"/>
            </a:pPr>
            <a:r>
              <a:rPr lang="zh-TW"/>
              <a:t>點選右上角執行旁邊的下符號       ：</a:t>
            </a:r>
            <a:br>
              <a:rPr lang="zh-TW"/>
            </a:br>
            <a:r>
              <a:rPr lang="zh-TW" sz="1500">
                <a:solidFill>
                  <a:srgbClr val="FF0000"/>
                </a:solidFill>
              </a:rPr>
              <a:t>若是沒有執行符號，那可能是程式沒有副檔名「.py」</a:t>
            </a:r>
            <a:endParaRPr sz="1500">
              <a:solidFill>
                <a:srgbClr val="FF0000"/>
              </a:solidFill>
            </a:endParaRPr>
          </a:p>
          <a:p>
            <a:pPr indent="-342900" lvl="0" marL="457200" rtl="0" algn="l">
              <a:spcBef>
                <a:spcPts val="0"/>
              </a:spcBef>
              <a:spcAft>
                <a:spcPts val="0"/>
              </a:spcAft>
              <a:buSzPts val="1800"/>
              <a:buAutoNum type="arabicPeriod"/>
            </a:pPr>
            <a:r>
              <a:rPr lang="zh-TW"/>
              <a:t>點選偵錯Python</a:t>
            </a:r>
            <a:endParaRPr/>
          </a:p>
          <a:p>
            <a:pPr indent="-342900" lvl="0" marL="457200" rtl="0" algn="l">
              <a:spcBef>
                <a:spcPts val="0"/>
              </a:spcBef>
              <a:spcAft>
                <a:spcPts val="0"/>
              </a:spcAft>
              <a:buSzPts val="1800"/>
              <a:buAutoNum type="arabicPeriod"/>
            </a:pPr>
            <a:r>
              <a:rPr lang="zh-TW"/>
              <a:t>在下方會產生終端機，可查看程式執行結果。</a:t>
            </a:r>
            <a:endParaRPr/>
          </a:p>
          <a:p>
            <a:pPr indent="-342900" lvl="0" marL="457200" rtl="0" algn="l">
              <a:spcBef>
                <a:spcPts val="0"/>
              </a:spcBef>
              <a:spcAft>
                <a:spcPts val="0"/>
              </a:spcAft>
              <a:buSzPts val="1800"/>
              <a:buAutoNum type="arabicPeriod"/>
            </a:pPr>
            <a:r>
              <a:rPr lang="zh-TW"/>
              <a:t>若出現3.x.x……就代表正常</a:t>
            </a:r>
            <a:endParaRPr/>
          </a:p>
        </p:txBody>
      </p:sp>
      <p:pic>
        <p:nvPicPr>
          <p:cNvPr id="444" name="Google Shape;444;p56"/>
          <p:cNvPicPr preferRelativeResize="0"/>
          <p:nvPr/>
        </p:nvPicPr>
        <p:blipFill>
          <a:blip r:embed="rId3">
            <a:alphaModFix/>
          </a:blip>
          <a:stretch>
            <a:fillRect/>
          </a:stretch>
        </p:blipFill>
        <p:spPr>
          <a:xfrm>
            <a:off x="5104900" y="425525"/>
            <a:ext cx="3939901" cy="2146225"/>
          </a:xfrm>
          <a:prstGeom prst="rect">
            <a:avLst/>
          </a:prstGeom>
          <a:noFill/>
          <a:ln cap="flat" cmpd="sng" w="9525">
            <a:solidFill>
              <a:schemeClr val="dk1"/>
            </a:solidFill>
            <a:prstDash val="solid"/>
            <a:round/>
            <a:headEnd len="sm" w="sm" type="none"/>
            <a:tailEnd len="sm" w="sm" type="none"/>
          </a:ln>
        </p:spPr>
      </p:pic>
      <p:sp>
        <p:nvSpPr>
          <p:cNvPr id="445" name="Google Shape;445;p56"/>
          <p:cNvSpPr txBox="1"/>
          <p:nvPr/>
        </p:nvSpPr>
        <p:spPr>
          <a:xfrm>
            <a:off x="8430300" y="318600"/>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1</a:t>
            </a:r>
            <a:endParaRPr b="1"/>
          </a:p>
        </p:txBody>
      </p:sp>
      <p:sp>
        <p:nvSpPr>
          <p:cNvPr id="446" name="Google Shape;446;p56"/>
          <p:cNvSpPr/>
          <p:nvPr/>
        </p:nvSpPr>
        <p:spPr>
          <a:xfrm>
            <a:off x="6601700" y="1197575"/>
            <a:ext cx="1797000" cy="348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6"/>
          <p:cNvSpPr txBox="1"/>
          <p:nvPr/>
        </p:nvSpPr>
        <p:spPr>
          <a:xfrm>
            <a:off x="8430300" y="1298538"/>
            <a:ext cx="40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t>2</a:t>
            </a:r>
            <a:endParaRPr b="1"/>
          </a:p>
        </p:txBody>
      </p:sp>
      <p:pic>
        <p:nvPicPr>
          <p:cNvPr id="448" name="Google Shape;448;p56"/>
          <p:cNvPicPr preferRelativeResize="0"/>
          <p:nvPr/>
        </p:nvPicPr>
        <p:blipFill>
          <a:blip r:embed="rId4">
            <a:alphaModFix/>
          </a:blip>
          <a:stretch>
            <a:fillRect/>
          </a:stretch>
        </p:blipFill>
        <p:spPr>
          <a:xfrm>
            <a:off x="3861835" y="2236350"/>
            <a:ext cx="433440" cy="451500"/>
          </a:xfrm>
          <a:prstGeom prst="rect">
            <a:avLst/>
          </a:prstGeom>
          <a:noFill/>
          <a:ln>
            <a:noFill/>
          </a:ln>
        </p:spPr>
      </p:pic>
      <p:pic>
        <p:nvPicPr>
          <p:cNvPr id="449" name="Google Shape;449;p56"/>
          <p:cNvPicPr preferRelativeResize="0"/>
          <p:nvPr/>
        </p:nvPicPr>
        <p:blipFill>
          <a:blip r:embed="rId5">
            <a:alphaModFix/>
          </a:blip>
          <a:stretch>
            <a:fillRect/>
          </a:stretch>
        </p:blipFill>
        <p:spPr>
          <a:xfrm>
            <a:off x="5051675" y="3019675"/>
            <a:ext cx="3939901" cy="1993543"/>
          </a:xfrm>
          <a:prstGeom prst="rect">
            <a:avLst/>
          </a:prstGeom>
          <a:noFill/>
          <a:ln cap="flat" cmpd="sng" w="9525">
            <a:solidFill>
              <a:schemeClr val="dk1"/>
            </a:solidFill>
            <a:prstDash val="solid"/>
            <a:round/>
            <a:headEnd len="sm" w="sm" type="none"/>
            <a:tailEnd len="sm" w="sm" type="none"/>
          </a:ln>
        </p:spPr>
      </p:pic>
      <p:sp>
        <p:nvSpPr>
          <p:cNvPr id="450" name="Google Shape;450;p56"/>
          <p:cNvSpPr/>
          <p:nvPr/>
        </p:nvSpPr>
        <p:spPr>
          <a:xfrm>
            <a:off x="5051675" y="4259375"/>
            <a:ext cx="3896700" cy="348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6"/>
          <p:cNvPicPr preferRelativeResize="0"/>
          <p:nvPr/>
        </p:nvPicPr>
        <p:blipFill>
          <a:blip r:embed="rId6">
            <a:alphaModFix/>
          </a:blip>
          <a:stretch>
            <a:fillRect/>
          </a:stretch>
        </p:blipFill>
        <p:spPr>
          <a:xfrm>
            <a:off x="8015000" y="747663"/>
            <a:ext cx="276350" cy="290875"/>
          </a:xfrm>
          <a:prstGeom prst="rect">
            <a:avLst/>
          </a:prstGeom>
          <a:noFill/>
          <a:ln>
            <a:noFill/>
          </a:ln>
        </p:spPr>
      </p:pic>
      <p:sp>
        <p:nvSpPr>
          <p:cNvPr id="452" name="Google Shape;452;p56"/>
          <p:cNvSpPr/>
          <p:nvPr/>
        </p:nvSpPr>
        <p:spPr>
          <a:xfrm>
            <a:off x="8091200" y="718800"/>
            <a:ext cx="402000" cy="348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57" name="Shape 457"/>
        <p:cNvGrpSpPr/>
        <p:nvPr/>
      </p:nvGrpSpPr>
      <p:grpSpPr>
        <a:xfrm>
          <a:off x="0" y="0"/>
          <a:ext cx="0" cy="0"/>
          <a:chOff x="0" y="0"/>
          <a:chExt cx="0" cy="0"/>
        </a:xfrm>
      </p:grpSpPr>
      <p:sp>
        <p:nvSpPr>
          <p:cNvPr id="458" name="Google Shape;458;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安裝pytorch</a:t>
            </a:r>
            <a:endParaRPr/>
          </a:p>
        </p:txBody>
      </p:sp>
      <p:sp>
        <p:nvSpPr>
          <p:cNvPr id="459" name="Google Shape;459;p5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60" name="Google Shape;46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安裝Pytorch</a:t>
            </a:r>
            <a:endParaRPr/>
          </a:p>
        </p:txBody>
      </p:sp>
      <p:sp>
        <p:nvSpPr>
          <p:cNvPr id="466" name="Google Shape;46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zh-TW"/>
              <a:t>pytorch是FB</a:t>
            </a:r>
            <a:r>
              <a:rPr lang="zh-TW"/>
              <a:t>建立的類神經網路架構，可以快速建立類經網路，另外一個類似的則是tensorflow，而YOLOv8就是用pytorch建立的。</a:t>
            </a:r>
            <a:endParaRPr/>
          </a:p>
          <a:p>
            <a:pPr indent="0" lvl="0" marL="0" marR="0" rtl="0" algn="l">
              <a:lnSpc>
                <a:spcPct val="115000"/>
              </a:lnSpc>
              <a:spcBef>
                <a:spcPts val="1200"/>
              </a:spcBef>
              <a:spcAft>
                <a:spcPts val="0"/>
              </a:spcAft>
              <a:buNone/>
            </a:pPr>
            <a:r>
              <a:rPr lang="zh-TW"/>
              <a:t>進入pytroch網站，查看安裝指令：</a:t>
            </a:r>
            <a:r>
              <a:rPr lang="zh-TW" u="sng">
                <a:solidFill>
                  <a:schemeClr val="hlink"/>
                </a:solidFill>
                <a:hlinkClick r:id="rId3"/>
              </a:rPr>
              <a:t>https://pytorch.org/get-started/locally/</a:t>
            </a:r>
            <a:endParaRPr/>
          </a:p>
          <a:p>
            <a:pPr indent="0" lvl="0" marL="0" marR="0" rtl="0" algn="l">
              <a:lnSpc>
                <a:spcPct val="115000"/>
              </a:lnSpc>
              <a:spcBef>
                <a:spcPts val="1200"/>
              </a:spcBef>
              <a:spcAft>
                <a:spcPts val="1200"/>
              </a:spcAft>
              <a:buNone/>
            </a:pPr>
            <a:r>
              <a:t/>
            </a:r>
            <a:endParaRPr/>
          </a:p>
        </p:txBody>
      </p:sp>
      <p:pic>
        <p:nvPicPr>
          <p:cNvPr id="467" name="Google Shape;467;p58"/>
          <p:cNvPicPr preferRelativeResize="0"/>
          <p:nvPr/>
        </p:nvPicPr>
        <p:blipFill>
          <a:blip r:embed="rId4">
            <a:alphaModFix/>
          </a:blip>
          <a:stretch>
            <a:fillRect/>
          </a:stretch>
        </p:blipFill>
        <p:spPr>
          <a:xfrm>
            <a:off x="2320144" y="2485075"/>
            <a:ext cx="6564531" cy="2571750"/>
          </a:xfrm>
          <a:prstGeom prst="rect">
            <a:avLst/>
          </a:prstGeom>
          <a:noFill/>
          <a:ln>
            <a:noFill/>
          </a:ln>
        </p:spPr>
      </p:pic>
      <p:sp>
        <p:nvSpPr>
          <p:cNvPr id="468" name="Google Shape;46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測試pytroch GPU</a:t>
            </a:r>
            <a:endParaRPr/>
          </a:p>
        </p:txBody>
      </p:sp>
      <p:sp>
        <p:nvSpPr>
          <p:cNvPr id="474" name="Google Shape;47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範例程式：</a:t>
            </a:r>
            <a:r>
              <a:rPr lang="zh-TW" u="sng">
                <a:solidFill>
                  <a:schemeClr val="hlink"/>
                </a:solidFill>
                <a:hlinkClick r:id="rId3"/>
              </a:rPr>
              <a:t>https://twgo.io/adjqj</a:t>
            </a:r>
            <a:endParaRPr u="sng">
              <a:solidFill>
                <a:schemeClr val="hlink"/>
              </a:solidFill>
            </a:endParaRPr>
          </a:p>
          <a:p>
            <a:pPr indent="0" lvl="0" marL="0" rtl="0" algn="l">
              <a:spcBef>
                <a:spcPts val="1200"/>
              </a:spcBef>
              <a:spcAft>
                <a:spcPts val="1200"/>
              </a:spcAft>
              <a:buNone/>
            </a:pPr>
            <a:r>
              <a:rPr lang="zh-TW"/>
              <a:t>執行結果，列出GPU、記憶體、版本等資訊</a:t>
            </a:r>
            <a:endParaRPr/>
          </a:p>
        </p:txBody>
      </p:sp>
      <p:pic>
        <p:nvPicPr>
          <p:cNvPr id="475" name="Google Shape;475;p59"/>
          <p:cNvPicPr preferRelativeResize="0"/>
          <p:nvPr/>
        </p:nvPicPr>
        <p:blipFill rotWithShape="1">
          <a:blip r:embed="rId4">
            <a:alphaModFix/>
          </a:blip>
          <a:srcRect b="0" l="0" r="0" t="21580"/>
          <a:stretch/>
        </p:blipFill>
        <p:spPr>
          <a:xfrm>
            <a:off x="66725" y="2518325"/>
            <a:ext cx="5704175" cy="2243225"/>
          </a:xfrm>
          <a:prstGeom prst="rect">
            <a:avLst/>
          </a:prstGeom>
          <a:noFill/>
          <a:ln>
            <a:noFill/>
          </a:ln>
        </p:spPr>
      </p:pic>
      <p:sp>
        <p:nvSpPr>
          <p:cNvPr id="476" name="Google Shape;47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77" name="Google Shape;477;p59"/>
          <p:cNvPicPr preferRelativeResize="0"/>
          <p:nvPr/>
        </p:nvPicPr>
        <p:blipFill>
          <a:blip r:embed="rId5">
            <a:alphaModFix/>
          </a:blip>
          <a:stretch>
            <a:fillRect/>
          </a:stretch>
        </p:blipFill>
        <p:spPr>
          <a:xfrm>
            <a:off x="5099750" y="1306063"/>
            <a:ext cx="4133850" cy="923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81" name="Shape 481"/>
        <p:cNvGrpSpPr/>
        <p:nvPr/>
      </p:nvGrpSpPr>
      <p:grpSpPr>
        <a:xfrm>
          <a:off x="0" y="0"/>
          <a:ext cx="0" cy="0"/>
          <a:chOff x="0" y="0"/>
          <a:chExt cx="0" cy="0"/>
        </a:xfrm>
      </p:grpSpPr>
      <p:sp>
        <p:nvSpPr>
          <p:cNvPr id="482" name="Google Shape;482;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安裝YOLOv8</a:t>
            </a:r>
            <a:endParaRPr/>
          </a:p>
        </p:txBody>
      </p:sp>
      <p:sp>
        <p:nvSpPr>
          <p:cNvPr id="483" name="Google Shape;483;p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84" name="Google Shape;48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安裝YOLOv8</a:t>
            </a:r>
            <a:endParaRPr/>
          </a:p>
        </p:txBody>
      </p:sp>
      <p:sp>
        <p:nvSpPr>
          <p:cNvPr id="490" name="Google Shape;49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zh-TW"/>
              <a:t>安裝指令：</a:t>
            </a:r>
            <a:r>
              <a:rPr lang="zh-TW">
                <a:solidFill>
                  <a:schemeClr val="lt1"/>
                </a:solidFill>
                <a:highlight>
                  <a:schemeClr val="dk1"/>
                </a:highlight>
              </a:rPr>
              <a:t>pip3 install ultralytics</a:t>
            </a:r>
            <a:endParaRPr/>
          </a:p>
        </p:txBody>
      </p:sp>
      <p:pic>
        <p:nvPicPr>
          <p:cNvPr id="491" name="Google Shape;491;p61"/>
          <p:cNvPicPr preferRelativeResize="0"/>
          <p:nvPr/>
        </p:nvPicPr>
        <p:blipFill>
          <a:blip r:embed="rId3">
            <a:alphaModFix/>
          </a:blip>
          <a:stretch>
            <a:fillRect/>
          </a:stretch>
        </p:blipFill>
        <p:spPr>
          <a:xfrm>
            <a:off x="2539650" y="1777025"/>
            <a:ext cx="6481501" cy="3279800"/>
          </a:xfrm>
          <a:prstGeom prst="rect">
            <a:avLst/>
          </a:prstGeom>
          <a:noFill/>
          <a:ln>
            <a:noFill/>
          </a:ln>
        </p:spPr>
      </p:pic>
      <p:sp>
        <p:nvSpPr>
          <p:cNvPr id="492" name="Google Shape;49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YOLOv8</a:t>
            </a:r>
            <a:r>
              <a:rPr lang="zh-TW"/>
              <a:t>的不同大小模型</a:t>
            </a:r>
            <a:endParaRPr/>
          </a:p>
        </p:txBody>
      </p:sp>
      <p:sp>
        <p:nvSpPr>
          <p:cNvPr id="498" name="Google Shape;49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preTrained Model(系統也會自行下載)：</a:t>
            </a:r>
            <a:br>
              <a:rPr lang="zh-TW"/>
            </a:br>
            <a:r>
              <a:rPr lang="zh-TW" u="sng">
                <a:solidFill>
                  <a:schemeClr val="hlink"/>
                </a:solidFill>
                <a:hlinkClick r:id="rId3"/>
              </a:rPr>
              <a:t>https://docs.ultralytics.com/models/yolov8/#supported-modes</a:t>
            </a:r>
            <a:endParaRPr/>
          </a:p>
          <a:p>
            <a:pPr indent="0" lvl="0" marL="0" rtl="0" algn="l">
              <a:spcBef>
                <a:spcPts val="1200"/>
              </a:spcBef>
              <a:spcAft>
                <a:spcPts val="1200"/>
              </a:spcAft>
              <a:buNone/>
            </a:pPr>
            <a:r>
              <a:t/>
            </a:r>
            <a:endParaRPr/>
          </a:p>
        </p:txBody>
      </p:sp>
      <p:sp>
        <p:nvSpPr>
          <p:cNvPr id="499" name="Google Shape;49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00" name="Google Shape;500;p62"/>
          <p:cNvPicPr preferRelativeResize="0"/>
          <p:nvPr/>
        </p:nvPicPr>
        <p:blipFill>
          <a:blip r:embed="rId4">
            <a:alphaModFix/>
          </a:blip>
          <a:stretch>
            <a:fillRect/>
          </a:stretch>
        </p:blipFill>
        <p:spPr>
          <a:xfrm>
            <a:off x="619550" y="2023625"/>
            <a:ext cx="6853351" cy="295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Darknet  YOLO的歷史</a:t>
            </a:r>
            <a:endParaRPr/>
          </a:p>
        </p:txBody>
      </p:sp>
      <p:sp>
        <p:nvSpPr>
          <p:cNvPr id="89" name="Google Shape;89;p18"/>
          <p:cNvSpPr txBox="1"/>
          <p:nvPr>
            <p:ph idx="1" type="body"/>
          </p:nvPr>
        </p:nvSpPr>
        <p:spPr>
          <a:xfrm>
            <a:off x="311700" y="1152475"/>
            <a:ext cx="49029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zh-TW"/>
              <a:t>由Joseph Redmon所提出，最重要的就是提昇運算效能，將兩段式物件辨識改為一次辨識，因此後續稱此種架構的網路為</a:t>
            </a:r>
            <a:endParaRPr/>
          </a:p>
          <a:p>
            <a:pPr indent="0" lvl="0" marL="0" marR="0" rtl="0" algn="l">
              <a:lnSpc>
                <a:spcPct val="115000"/>
              </a:lnSpc>
              <a:spcBef>
                <a:spcPts val="1200"/>
              </a:spcBef>
              <a:spcAft>
                <a:spcPts val="0"/>
              </a:spcAft>
              <a:buNone/>
            </a:pPr>
            <a:r>
              <a:rPr lang="zh-TW"/>
              <a:t>YOLO＝You Only Look Once</a:t>
            </a:r>
            <a:endParaRPr/>
          </a:p>
          <a:p>
            <a:pPr indent="0" lvl="0" marL="0" marR="0" rtl="0" algn="l">
              <a:lnSpc>
                <a:spcPct val="115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5151175" y="926675"/>
            <a:ext cx="3766651" cy="3948323"/>
          </a:xfrm>
          <a:prstGeom prst="rect">
            <a:avLst/>
          </a:prstGeom>
          <a:noFill/>
          <a:ln>
            <a:noFill/>
          </a:ln>
        </p:spPr>
      </p:pic>
      <p:pic>
        <p:nvPicPr>
          <p:cNvPr id="91" name="Google Shape;91;p18"/>
          <p:cNvPicPr preferRelativeResize="0"/>
          <p:nvPr/>
        </p:nvPicPr>
        <p:blipFill>
          <a:blip r:embed="rId4">
            <a:alphaModFix/>
          </a:blip>
          <a:stretch>
            <a:fillRect/>
          </a:stretch>
        </p:blipFill>
        <p:spPr>
          <a:xfrm>
            <a:off x="917725" y="2922868"/>
            <a:ext cx="3267748" cy="1735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TW"/>
              <a:t>抓取Webcam影像</a:t>
            </a:r>
            <a:endParaRPr/>
          </a:p>
        </p:txBody>
      </p:sp>
      <p:sp>
        <p:nvSpPr>
          <p:cNvPr id="506" name="Google Shape;506;p6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1018"/>
              <a:buNone/>
            </a:pPr>
            <a:r>
              <a:rPr lang="zh-TW" sz="2065"/>
              <a:t>首先我們先測試如何抓取Webcam影像</a:t>
            </a:r>
            <a:endParaRPr sz="2065"/>
          </a:p>
          <a:p>
            <a:pPr indent="0" lvl="0" marL="0" rtl="0" algn="l">
              <a:lnSpc>
                <a:spcPct val="70000"/>
              </a:lnSpc>
              <a:spcBef>
                <a:spcPts val="1200"/>
              </a:spcBef>
              <a:spcAft>
                <a:spcPts val="0"/>
              </a:spcAft>
              <a:buSzPts val="1018"/>
              <a:buNone/>
            </a:pPr>
            <a:r>
              <a:rPr lang="zh-TW" sz="2065"/>
              <a:t>程式下載：</a:t>
            </a:r>
            <a:r>
              <a:rPr lang="zh-TW" sz="1900" u="sng">
                <a:solidFill>
                  <a:schemeClr val="accent5"/>
                </a:solidFill>
                <a:hlinkClick r:id="rId3">
                  <a:extLst>
                    <a:ext uri="{A12FA001-AC4F-418D-AE19-62706E023703}">
                      <ahyp:hlinkClr val="tx"/>
                    </a:ext>
                  </a:extLst>
                </a:hlinkClick>
              </a:rPr>
              <a:t>https://twgo.io/tpbts</a:t>
            </a:r>
            <a:endParaRPr sz="2165"/>
          </a:p>
          <a:p>
            <a:pPr indent="0" lvl="0" marL="0" rtl="0" algn="l">
              <a:lnSpc>
                <a:spcPct val="70000"/>
              </a:lnSpc>
              <a:spcBef>
                <a:spcPts val="1200"/>
              </a:spcBef>
              <a:spcAft>
                <a:spcPts val="0"/>
              </a:spcAft>
              <a:buSzPts val="1018"/>
              <a:buNone/>
            </a:pPr>
            <a:r>
              <a:t/>
            </a:r>
            <a:endParaRPr sz="1417">
              <a:solidFill>
                <a:srgbClr val="000000"/>
              </a:solidFill>
            </a:endParaRPr>
          </a:p>
          <a:p>
            <a:pPr indent="0" lvl="0" marL="0" rtl="0" algn="l">
              <a:lnSpc>
                <a:spcPct val="70000"/>
              </a:lnSpc>
              <a:spcBef>
                <a:spcPts val="1200"/>
              </a:spcBef>
              <a:spcAft>
                <a:spcPts val="0"/>
              </a:spcAft>
              <a:buSzPts val="1018"/>
              <a:buNone/>
            </a:pPr>
            <a:r>
              <a:rPr lang="zh-TW" sz="2065"/>
              <a:t>鏡頭編號：cap=cv2.VideoCapture(0) #抓取第0號攝影鏡頭</a:t>
            </a:r>
            <a:endParaRPr sz="2065"/>
          </a:p>
          <a:p>
            <a:pPr indent="0" lvl="0" marL="0" rtl="0" algn="l">
              <a:lnSpc>
                <a:spcPct val="70000"/>
              </a:lnSpc>
              <a:spcBef>
                <a:spcPts val="1200"/>
              </a:spcBef>
              <a:spcAft>
                <a:spcPts val="0"/>
              </a:spcAft>
              <a:buSzPts val="1018"/>
              <a:buNone/>
            </a:pPr>
            <a:r>
              <a:rPr lang="zh-TW" sz="2065"/>
              <a:t>按ESC退出</a:t>
            </a:r>
            <a:endParaRPr sz="2065"/>
          </a:p>
          <a:p>
            <a:pPr indent="0" lvl="0" marL="0" rtl="0" algn="l">
              <a:lnSpc>
                <a:spcPct val="70000"/>
              </a:lnSpc>
              <a:spcBef>
                <a:spcPts val="1200"/>
              </a:spcBef>
              <a:spcAft>
                <a:spcPts val="1200"/>
              </a:spcAft>
              <a:buSzPts val="1018"/>
              <a:buNone/>
            </a:pPr>
            <a:r>
              <a:t/>
            </a:r>
            <a:endParaRPr sz="2065"/>
          </a:p>
        </p:txBody>
      </p:sp>
      <p:sp>
        <p:nvSpPr>
          <p:cNvPr id="507" name="Google Shape;507;p63"/>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測試範例程式</a:t>
            </a:r>
            <a:endParaRPr/>
          </a:p>
        </p:txBody>
      </p:sp>
      <p:sp>
        <p:nvSpPr>
          <p:cNvPr id="513" name="Google Shape;51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測試影片：</a:t>
            </a:r>
            <a:r>
              <a:rPr lang="zh-TW" u="sng">
                <a:solidFill>
                  <a:schemeClr val="hlink"/>
                </a:solidFill>
                <a:hlinkClick r:id="rId3"/>
              </a:rPr>
              <a:t>https://twgo.io/vlpwc</a:t>
            </a:r>
            <a:endParaRPr/>
          </a:p>
          <a:p>
            <a:pPr indent="0" lvl="0" marL="0" rtl="0" algn="l">
              <a:spcBef>
                <a:spcPts val="1200"/>
              </a:spcBef>
              <a:spcAft>
                <a:spcPts val="0"/>
              </a:spcAft>
              <a:buNone/>
            </a:pPr>
            <a:r>
              <a:rPr lang="zh-TW"/>
              <a:t>範例程式：</a:t>
            </a:r>
            <a:r>
              <a:rPr lang="zh-TW" u="sng">
                <a:solidFill>
                  <a:schemeClr val="hlink"/>
                </a:solidFill>
                <a:hlinkClick r:id="rId4"/>
              </a:rPr>
              <a:t>https://twgo.io/xpuka</a:t>
            </a:r>
            <a:endParaRPr/>
          </a:p>
          <a:p>
            <a:pPr indent="0" lvl="0" marL="0" rtl="0" algn="l">
              <a:spcBef>
                <a:spcPts val="1200"/>
              </a:spcBef>
              <a:spcAft>
                <a:spcPts val="1200"/>
              </a:spcAft>
              <a:buNone/>
            </a:pPr>
            <a:r>
              <a:rPr lang="zh-TW"/>
              <a:t>3070  fps約10-12</a:t>
            </a:r>
            <a:endParaRPr/>
          </a:p>
        </p:txBody>
      </p:sp>
      <p:sp>
        <p:nvSpPr>
          <p:cNvPr id="514" name="Google Shape;51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15" name="Google Shape;515;p64"/>
          <p:cNvPicPr preferRelativeResize="0"/>
          <p:nvPr/>
        </p:nvPicPr>
        <p:blipFill rotWithShape="1">
          <a:blip r:embed="rId5">
            <a:alphaModFix/>
          </a:blip>
          <a:srcRect b="0" l="0" r="0" t="5802"/>
          <a:stretch/>
        </p:blipFill>
        <p:spPr>
          <a:xfrm>
            <a:off x="4111225" y="1088300"/>
            <a:ext cx="5084125" cy="3416399"/>
          </a:xfrm>
          <a:prstGeom prst="rect">
            <a:avLst/>
          </a:prstGeom>
          <a:noFill/>
          <a:ln>
            <a:noFill/>
          </a:ln>
        </p:spPr>
      </p:pic>
      <p:sp>
        <p:nvSpPr>
          <p:cNvPr id="516" name="Google Shape;516;p64"/>
          <p:cNvSpPr txBox="1"/>
          <p:nvPr/>
        </p:nvSpPr>
        <p:spPr>
          <a:xfrm>
            <a:off x="3760900" y="690775"/>
            <a:ext cx="3172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2"/>
                </a:solidFill>
              </a:rPr>
              <a:t>(0,0)              x越大</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zh-TW" sz="1800">
                <a:solidFill>
                  <a:schemeClr val="lt2"/>
                </a:solidFill>
              </a:rPr>
              <a:t>y</a:t>
            </a:r>
            <a:endParaRPr sz="1800">
              <a:solidFill>
                <a:schemeClr val="lt2"/>
              </a:solidFill>
            </a:endParaRPr>
          </a:p>
          <a:p>
            <a:pPr indent="0" lvl="0" marL="0" rtl="0" algn="l">
              <a:spcBef>
                <a:spcPts val="0"/>
              </a:spcBef>
              <a:spcAft>
                <a:spcPts val="0"/>
              </a:spcAft>
              <a:buNone/>
            </a:pPr>
            <a:r>
              <a:rPr lang="zh-TW" sz="1800">
                <a:solidFill>
                  <a:schemeClr val="lt2"/>
                </a:solidFill>
              </a:rPr>
              <a:t>越</a:t>
            </a:r>
            <a:endParaRPr sz="1800">
              <a:solidFill>
                <a:schemeClr val="lt2"/>
              </a:solidFill>
            </a:endParaRPr>
          </a:p>
          <a:p>
            <a:pPr indent="0" lvl="0" marL="0" rtl="0" algn="l">
              <a:spcBef>
                <a:spcPts val="0"/>
              </a:spcBef>
              <a:spcAft>
                <a:spcPts val="0"/>
              </a:spcAft>
              <a:buNone/>
            </a:pPr>
            <a:r>
              <a:rPr lang="zh-TW" sz="1800">
                <a:solidFill>
                  <a:schemeClr val="lt2"/>
                </a:solidFill>
              </a:rPr>
              <a:t>大</a:t>
            </a:r>
            <a:endParaRPr sz="1800">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中斷、監看了解變數</a:t>
            </a:r>
            <a:endParaRPr/>
          </a:p>
        </p:txBody>
      </p:sp>
      <p:sp>
        <p:nvSpPr>
          <p:cNvPr id="522" name="Google Shape;522;p65"/>
          <p:cNvSpPr txBox="1"/>
          <p:nvPr>
            <p:ph idx="1" type="body"/>
          </p:nvPr>
        </p:nvSpPr>
        <p:spPr>
          <a:xfrm>
            <a:off x="311700" y="1152475"/>
            <a:ext cx="254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3" name="Google Shape;523;p65"/>
          <p:cNvPicPr preferRelativeResize="0"/>
          <p:nvPr/>
        </p:nvPicPr>
        <p:blipFill>
          <a:blip r:embed="rId3">
            <a:alphaModFix/>
          </a:blip>
          <a:stretch>
            <a:fillRect/>
          </a:stretch>
        </p:blipFill>
        <p:spPr>
          <a:xfrm>
            <a:off x="2855175" y="942650"/>
            <a:ext cx="6069650" cy="40389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9" name="Google Shape;52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0" name="Google Shape;530;p66"/>
          <p:cNvPicPr preferRelativeResize="0"/>
          <p:nvPr/>
        </p:nvPicPr>
        <p:blipFill>
          <a:blip r:embed="rId3">
            <a:alphaModFix/>
          </a:blip>
          <a:stretch>
            <a:fillRect/>
          </a:stretch>
        </p:blipFill>
        <p:spPr>
          <a:xfrm>
            <a:off x="717128" y="0"/>
            <a:ext cx="7709744" cy="5143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練習</a:t>
            </a:r>
            <a:endParaRPr/>
          </a:p>
        </p:txBody>
      </p:sp>
      <p:sp>
        <p:nvSpPr>
          <p:cNvPr id="536" name="Google Shape;536;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TW"/>
              <a:t>台灣即時影像網站：</a:t>
            </a:r>
            <a:r>
              <a:rPr lang="zh-TW" u="sng">
                <a:solidFill>
                  <a:schemeClr val="hlink"/>
                </a:solidFill>
                <a:hlinkClick r:id="rId3"/>
              </a:rPr>
              <a:t>https://tw.live</a:t>
            </a:r>
            <a:endParaRPr/>
          </a:p>
          <a:p>
            <a:pPr indent="-342900" lvl="0" marL="457200" rtl="0" algn="l">
              <a:spcBef>
                <a:spcPts val="0"/>
              </a:spcBef>
              <a:spcAft>
                <a:spcPts val="0"/>
              </a:spcAft>
              <a:buSzPts val="1800"/>
              <a:buAutoNum type="arabicPeriod"/>
            </a:pPr>
            <a:r>
              <a:rPr lang="zh-TW"/>
              <a:t>計算車子數量：</a:t>
            </a:r>
            <a:r>
              <a:rPr lang="zh-TW" u="sng">
                <a:solidFill>
                  <a:schemeClr val="accent5"/>
                </a:solidFill>
                <a:hlinkClick r:id="rId4">
                  <a:extLst>
                    <a:ext uri="{A12FA001-AC4F-418D-AE19-62706E023703}">
                      <ahyp:hlinkClr val="tx"/>
                    </a:ext>
                  </a:extLst>
                </a:hlinkClick>
              </a:rPr>
              <a:t>https://twgo.io/vazxh</a:t>
            </a:r>
            <a:endParaRPr/>
          </a:p>
          <a:p>
            <a:pPr indent="0" lvl="0" marL="45720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540" name="Shape 540"/>
        <p:cNvGrpSpPr/>
        <p:nvPr/>
      </p:nvGrpSpPr>
      <p:grpSpPr>
        <a:xfrm>
          <a:off x="0" y="0"/>
          <a:ext cx="0" cy="0"/>
          <a:chOff x="0" y="0"/>
          <a:chExt cx="0" cy="0"/>
        </a:xfrm>
      </p:grpSpPr>
      <p:sp>
        <p:nvSpPr>
          <p:cNvPr id="541" name="Google Shape;541;p6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區域重疊</a:t>
            </a:r>
            <a:endParaRPr/>
          </a:p>
        </p:txBody>
      </p:sp>
      <p:sp>
        <p:nvSpPr>
          <p:cNvPr id="542" name="Google Shape;542;p68"/>
          <p:cNvSpPr txBox="1"/>
          <p:nvPr>
            <p:ph idx="1" type="subTitle"/>
          </p:nvPr>
        </p:nvSpPr>
        <p:spPr>
          <a:xfrm>
            <a:off x="311700" y="2834125"/>
            <a:ext cx="8520600" cy="116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solidFill>
                  <a:schemeClr val="lt1"/>
                </a:solidFill>
              </a:rPr>
              <a:t>把畫面中的特定區域標定出來</a:t>
            </a:r>
            <a:endParaRPr>
              <a:solidFill>
                <a:schemeClr val="lt1"/>
              </a:solidFill>
            </a:endParaRPr>
          </a:p>
          <a:p>
            <a:pPr indent="0" lvl="0" marL="0" rtl="0" algn="ctr">
              <a:spcBef>
                <a:spcPts val="0"/>
              </a:spcBef>
              <a:spcAft>
                <a:spcPts val="0"/>
              </a:spcAft>
              <a:buNone/>
            </a:pPr>
            <a:r>
              <a:rPr lang="zh-TW">
                <a:solidFill>
                  <a:schemeClr val="lt1"/>
                </a:solidFill>
              </a:rPr>
              <a:t>並且只針對這個區域做辨識處理</a:t>
            </a:r>
            <a:endParaRPr>
              <a:solidFill>
                <a:schemeClr val="lt1"/>
              </a:solidFill>
            </a:endParaRPr>
          </a:p>
        </p:txBody>
      </p:sp>
      <p:sp>
        <p:nvSpPr>
          <p:cNvPr id="543" name="Google Shape;54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利用opencv繪製區域</a:t>
            </a:r>
            <a:endParaRPr/>
          </a:p>
        </p:txBody>
      </p:sp>
      <p:sp>
        <p:nvSpPr>
          <p:cNvPr id="549" name="Google Shape;54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範例程式：</a:t>
            </a:r>
            <a:r>
              <a:rPr lang="zh-TW" u="sng">
                <a:solidFill>
                  <a:schemeClr val="hlink"/>
                </a:solidFill>
                <a:hlinkClick r:id="rId3"/>
              </a:rPr>
              <a:t>https://twgo.io/pgibn</a:t>
            </a:r>
            <a:endParaRPr/>
          </a:p>
          <a:p>
            <a:pPr indent="0" lvl="0" marL="0" rtl="0" algn="l">
              <a:spcBef>
                <a:spcPts val="1200"/>
              </a:spcBef>
              <a:spcAft>
                <a:spcPts val="1200"/>
              </a:spcAft>
              <a:buNone/>
            </a:pPr>
            <a:r>
              <a:t/>
            </a:r>
            <a:endParaRPr/>
          </a:p>
        </p:txBody>
      </p:sp>
      <p:pic>
        <p:nvPicPr>
          <p:cNvPr id="550" name="Google Shape;550;p69"/>
          <p:cNvPicPr preferRelativeResize="0"/>
          <p:nvPr/>
        </p:nvPicPr>
        <p:blipFill>
          <a:blip r:embed="rId4">
            <a:alphaModFix/>
          </a:blip>
          <a:stretch>
            <a:fillRect/>
          </a:stretch>
        </p:blipFill>
        <p:spPr>
          <a:xfrm>
            <a:off x="3032525" y="1737750"/>
            <a:ext cx="5799775" cy="31748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線上標定警戒區座標網頁</a:t>
            </a:r>
            <a:endParaRPr/>
          </a:p>
        </p:txBody>
      </p:sp>
      <p:sp>
        <p:nvSpPr>
          <p:cNvPr id="556" name="Google Shape;556;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下載VLC影像撥放器：</a:t>
            </a:r>
            <a:r>
              <a:rPr lang="zh-TW" u="sng">
                <a:solidFill>
                  <a:schemeClr val="hlink"/>
                </a:solidFill>
                <a:hlinkClick r:id="rId3"/>
              </a:rPr>
              <a:t>https://www.videolan.org/vlc/index.zh_TW.html</a:t>
            </a:r>
            <a:endParaRPr/>
          </a:p>
          <a:p>
            <a:pPr indent="0" lvl="0" marL="0" rtl="0" algn="l">
              <a:spcBef>
                <a:spcPts val="1200"/>
              </a:spcBef>
              <a:spcAft>
                <a:spcPts val="0"/>
              </a:spcAft>
              <a:buNone/>
            </a:pPr>
            <a:r>
              <a:rPr lang="zh-TW"/>
              <a:t>區域標定</a:t>
            </a:r>
            <a:r>
              <a:rPr lang="zh-TW"/>
              <a:t>網址：</a:t>
            </a:r>
            <a:r>
              <a:rPr lang="zh-TW" u="sng">
                <a:solidFill>
                  <a:schemeClr val="hlink"/>
                </a:solidFill>
                <a:hlinkClick r:id="rId4"/>
              </a:rPr>
              <a:t>https://roboflow.github.io/polygonzone/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57" name="Google Shape;557;p70"/>
          <p:cNvPicPr preferRelativeResize="0"/>
          <p:nvPr/>
        </p:nvPicPr>
        <p:blipFill rotWithShape="1">
          <a:blip r:embed="rId5">
            <a:alphaModFix/>
          </a:blip>
          <a:srcRect b="0" l="0" r="0" t="19335"/>
          <a:stretch/>
        </p:blipFill>
        <p:spPr>
          <a:xfrm>
            <a:off x="460250" y="2084000"/>
            <a:ext cx="7429776" cy="3690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偵測區域重疊工具shapely</a:t>
            </a:r>
            <a:endParaRPr/>
          </a:p>
        </p:txBody>
      </p:sp>
      <p:sp>
        <p:nvSpPr>
          <p:cNvPr id="563" name="Google Shape;563;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安裝指令：</a:t>
            </a:r>
            <a:r>
              <a:rPr lang="zh-TW">
                <a:solidFill>
                  <a:schemeClr val="lt1"/>
                </a:solidFill>
                <a:highlight>
                  <a:schemeClr val="dk1"/>
                </a:highlight>
              </a:rPr>
              <a:t>pip install shapely</a:t>
            </a:r>
            <a:endParaRPr>
              <a:solidFill>
                <a:schemeClr val="lt1"/>
              </a:solidFill>
              <a:highlight>
                <a:schemeClr val="dk1"/>
              </a:highlight>
            </a:endParaRPr>
          </a:p>
          <a:p>
            <a:pPr indent="0" lvl="0" marL="0" rtl="0" algn="l">
              <a:spcBef>
                <a:spcPts val="1200"/>
              </a:spcBef>
              <a:spcAft>
                <a:spcPts val="0"/>
              </a:spcAft>
              <a:buNone/>
            </a:pPr>
            <a:r>
              <a:rPr lang="zh-TW"/>
              <a:t>簡易測試：</a:t>
            </a:r>
            <a:r>
              <a:rPr lang="zh-TW" u="sng">
                <a:solidFill>
                  <a:schemeClr val="hlink"/>
                </a:solidFill>
                <a:hlinkClick r:id="rId3"/>
              </a:rPr>
              <a:t>https://twgo.io/beirf</a:t>
            </a:r>
            <a:endParaRPr/>
          </a:p>
          <a:p>
            <a:pPr indent="0" lvl="0" marL="0" rtl="0" algn="l">
              <a:spcBef>
                <a:spcPts val="1200"/>
              </a:spcBef>
              <a:spcAft>
                <a:spcPts val="0"/>
              </a:spcAft>
              <a:buNone/>
            </a:pPr>
            <a:r>
              <a:rPr lang="zh-TW"/>
              <a:t>人員侵入比例：</a:t>
            </a:r>
            <a:r>
              <a:rPr lang="zh-TW" u="sng">
                <a:solidFill>
                  <a:schemeClr val="hlink"/>
                </a:solidFill>
                <a:hlinkClick r:id="rId4"/>
              </a:rPr>
              <a:t>https://docs.google.com/document/d/1GNf9NM_QyS-HRg7I4-Qxz51xdAxsYGfUEyzAJgwLZSk/edit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汽車區域重疊計算繪圖</a:t>
            </a:r>
            <a:endParaRPr/>
          </a:p>
        </p:txBody>
      </p:sp>
      <p:sp>
        <p:nvSpPr>
          <p:cNvPr id="569" name="Google Shape;569;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劃出3個區域，計算第0區的車輛數及繪圖</a:t>
            </a:r>
            <a:endParaRPr/>
          </a:p>
          <a:p>
            <a:pPr indent="0" lvl="0" marL="0" rtl="0" algn="l">
              <a:spcBef>
                <a:spcPts val="1200"/>
              </a:spcBef>
              <a:spcAft>
                <a:spcPts val="0"/>
              </a:spcAft>
              <a:buNone/>
            </a:pPr>
            <a:r>
              <a:rPr lang="zh-TW" u="sng">
                <a:solidFill>
                  <a:schemeClr val="hlink"/>
                </a:solidFill>
                <a:hlinkClick r:id="rId3"/>
              </a:rPr>
              <a:t>https://docs.google.com/document/d/102s7qlyz3cNBJj4JBr-fLBV-FhitJG1Rgs6vEFl8wvE/edit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3個車道車輛數</a:t>
            </a:r>
            <a:endParaRPr/>
          </a:p>
          <a:p>
            <a:pPr indent="0" lvl="0" marL="0" rtl="0" algn="l">
              <a:spcBef>
                <a:spcPts val="1200"/>
              </a:spcBef>
              <a:spcAft>
                <a:spcPts val="1200"/>
              </a:spcAft>
              <a:buNone/>
            </a:pPr>
            <a:r>
              <a:rPr lang="zh-TW" u="sng">
                <a:solidFill>
                  <a:schemeClr val="hlink"/>
                </a:solidFill>
                <a:hlinkClick r:id="rId4"/>
              </a:rPr>
              <a:t>https://docs.google.com/document/d/1r-cmgEBQO_8Gfq2fkGV8p1UkJ_wep_MhDBolTtIhXk0/edit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作者的演說</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Ten years ago, researchers thought that getting a computer to tell the difference between a cat and a dog would be almost impossible. Today, computer vision systems do it with greater than 99 percent accuracy. How? Joseph Redmon works on the YOLO (You Only Look Once) system, an open-source method of object detection that can identify objects in images and video -- from zebras to stop signs -- with lightning-quick speed. In a remarkable live demo, Redmon shows off this important step forward for applications like self-driving cars, robotics and even cancer detection.&#10;&#10;Check out more TED talks: http://www.ted.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10;&#10;Follow TED on Twitter: http://www.twitter.com/TEDTalks&#10;Like TED on Facebook: https://www.facebook.com/TED&#10;&#10;Subscribe to our channel: https://www.youtube.com/TED" id="98" name="Google Shape;98;p19" title="How computers learn to recognize objects instantly | Joseph Redmon">
            <a:hlinkClick r:id="rId3"/>
          </p:cNvPr>
          <p:cNvPicPr preferRelativeResize="0"/>
          <p:nvPr/>
        </p:nvPicPr>
        <p:blipFill>
          <a:blip r:embed="rId4">
            <a:alphaModFix/>
          </a:blip>
          <a:stretch>
            <a:fillRect/>
          </a:stretch>
        </p:blipFill>
        <p:spPr>
          <a:xfrm>
            <a:off x="927225" y="508675"/>
            <a:ext cx="6047000" cy="453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等候人數練習</a:t>
            </a:r>
            <a:endParaRPr/>
          </a:p>
        </p:txBody>
      </p:sp>
      <p:sp>
        <p:nvSpPr>
          <p:cNvPr id="575" name="Google Shape;575;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下載櫃台影片：</a:t>
            </a:r>
            <a:r>
              <a:rPr lang="zh-TW" u="sng">
                <a:solidFill>
                  <a:schemeClr val="hlink"/>
                </a:solidFill>
                <a:hlinkClick r:id="rId3"/>
              </a:rPr>
              <a:t>twgo.io/xwydz</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76" name="Google Shape;576;p73"/>
          <p:cNvPicPr preferRelativeResize="0"/>
          <p:nvPr/>
        </p:nvPicPr>
        <p:blipFill rotWithShape="1">
          <a:blip r:embed="rId4">
            <a:alphaModFix/>
          </a:blip>
          <a:srcRect b="12564" l="0" r="0" t="0"/>
          <a:stretch/>
        </p:blipFill>
        <p:spPr>
          <a:xfrm>
            <a:off x="978125" y="1690075"/>
            <a:ext cx="6504676" cy="32408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2" name="Google Shape;58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AutoNum type="arabicPeriod"/>
            </a:pPr>
            <a:r>
              <a:rPr lang="zh-TW" sz="2300"/>
              <a:t>辨識後物件資訊：x1,y1,x2,y2,r,name</a:t>
            </a:r>
            <a:endParaRPr sz="2300"/>
          </a:p>
          <a:p>
            <a:pPr indent="-374650" lvl="0" marL="457200" rtl="0" algn="l">
              <a:spcBef>
                <a:spcPts val="0"/>
              </a:spcBef>
              <a:spcAft>
                <a:spcPts val="0"/>
              </a:spcAft>
              <a:buSzPts val="2300"/>
              <a:buAutoNum type="arabicPeriod"/>
            </a:pPr>
            <a:r>
              <a:rPr lang="zh-TW" sz="2300"/>
              <a:t>利用x1,y1,x2,y2畫出box</a:t>
            </a:r>
            <a:endParaRPr sz="2300"/>
          </a:p>
          <a:p>
            <a:pPr indent="-374650" lvl="0" marL="457200" rtl="0" algn="l">
              <a:spcBef>
                <a:spcPts val="0"/>
              </a:spcBef>
              <a:spcAft>
                <a:spcPts val="0"/>
              </a:spcAft>
              <a:buSzPts val="2300"/>
              <a:buAutoNum type="arabicPeriod"/>
            </a:pPr>
            <a:r>
              <a:rPr lang="zh-TW" sz="2300"/>
              <a:t>計算畫面中特定物件的數量</a:t>
            </a:r>
            <a:endParaRPr sz="2300"/>
          </a:p>
          <a:p>
            <a:pPr indent="-374650" lvl="0" marL="457200" rtl="0" algn="l">
              <a:spcBef>
                <a:spcPts val="0"/>
              </a:spcBef>
              <a:spcAft>
                <a:spcPts val="0"/>
              </a:spcAft>
              <a:buSzPts val="2300"/>
              <a:buAutoNum type="arabicPeriod"/>
            </a:pPr>
            <a:r>
              <a:rPr lang="zh-TW" sz="2300"/>
              <a:t>畫出禁止區</a:t>
            </a:r>
            <a:endParaRPr sz="2300"/>
          </a:p>
          <a:p>
            <a:pPr indent="-374650" lvl="0" marL="457200" rtl="0" algn="l">
              <a:spcBef>
                <a:spcPts val="0"/>
              </a:spcBef>
              <a:spcAft>
                <a:spcPts val="0"/>
              </a:spcAft>
              <a:buSzPts val="2300"/>
              <a:buAutoNum type="arabicPeriod"/>
            </a:pPr>
            <a:r>
              <a:rPr lang="zh-TW" sz="2300"/>
              <a:t>計算人進入禁止區的比例</a:t>
            </a:r>
            <a:endParaRPr sz="2300"/>
          </a:p>
          <a:p>
            <a:pPr indent="-374650" lvl="0" marL="457200" rtl="0" algn="l">
              <a:spcBef>
                <a:spcPts val="0"/>
              </a:spcBef>
              <a:spcAft>
                <a:spcPts val="0"/>
              </a:spcAft>
              <a:buSzPts val="2300"/>
              <a:buAutoNum type="arabicPeriod"/>
            </a:pPr>
            <a:r>
              <a:rPr lang="zh-TW" sz="2300"/>
              <a:t>計算櫃台處理人數</a:t>
            </a:r>
            <a:endParaRPr sz="2300"/>
          </a:p>
          <a:p>
            <a:pPr indent="0" lvl="0" marL="0" rtl="0" algn="l">
              <a:spcBef>
                <a:spcPts val="1200"/>
              </a:spcBef>
              <a:spcAft>
                <a:spcPts val="1200"/>
              </a:spcAft>
              <a:buNone/>
            </a:pPr>
            <a:r>
              <a:rPr lang="zh-TW" sz="2300"/>
              <a:t>範例程式：</a:t>
            </a:r>
            <a:r>
              <a:rPr lang="zh-TW" sz="2300" u="sng">
                <a:solidFill>
                  <a:schemeClr val="hlink"/>
                </a:solidFill>
                <a:hlinkClick r:id="rId3"/>
              </a:rPr>
              <a:t>https://docs.google.com/document/d/1tkp43pfLIts1w7e3kAbSSjYKetbuuipliwyAyagWq8g/edit</a:t>
            </a:r>
            <a:endParaRPr sz="2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opencv</a:t>
            </a:r>
            <a:r>
              <a:rPr lang="zh-TW"/>
              <a:t>錄影工具</a:t>
            </a:r>
            <a:endParaRPr/>
          </a:p>
        </p:txBody>
      </p:sp>
      <p:sp>
        <p:nvSpPr>
          <p:cNvPr id="588" name="Google Shape;58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錄影的範例：</a:t>
            </a:r>
            <a:r>
              <a:rPr lang="zh-TW" u="sng">
                <a:solidFill>
                  <a:schemeClr val="hlink"/>
                </a:solidFill>
                <a:hlinkClick r:id="rId3"/>
              </a:rPr>
              <a:t>https://docs.google.com/document/d/1XNz00q8LhP32C1GWeabpM8CJ-6N5HcN4D3uykIG0A-M/edit</a:t>
            </a:r>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592" name="Shape 592"/>
        <p:cNvGrpSpPr/>
        <p:nvPr/>
      </p:nvGrpSpPr>
      <p:grpSpPr>
        <a:xfrm>
          <a:off x="0" y="0"/>
          <a:ext cx="0" cy="0"/>
          <a:chOff x="0" y="0"/>
          <a:chExt cx="0" cy="0"/>
        </a:xfrm>
      </p:grpSpPr>
      <p:sp>
        <p:nvSpPr>
          <p:cNvPr id="593" name="Google Shape;593;p7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物件追蹤</a:t>
            </a:r>
            <a:endParaRPr/>
          </a:p>
        </p:txBody>
      </p:sp>
      <p:sp>
        <p:nvSpPr>
          <p:cNvPr id="594" name="Google Shape;594;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95" name="Google Shape;59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追蹤Track</a:t>
            </a:r>
            <a:endParaRPr/>
          </a:p>
        </p:txBody>
      </p:sp>
      <p:sp>
        <p:nvSpPr>
          <p:cNvPr id="601" name="Google Shape;601;p77"/>
          <p:cNvSpPr txBox="1"/>
          <p:nvPr>
            <p:ph idx="1" type="body"/>
          </p:nvPr>
        </p:nvSpPr>
        <p:spPr>
          <a:xfrm>
            <a:off x="123900" y="1152475"/>
            <a:ext cx="2982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原理：兩個很相鄰的frame之間，其移動距離肯定不會太大</a:t>
            </a:r>
            <a:endParaRPr/>
          </a:p>
          <a:p>
            <a:pPr indent="0" lvl="0" marL="0" rtl="0" algn="l">
              <a:spcBef>
                <a:spcPts val="1200"/>
              </a:spcBef>
              <a:spcAft>
                <a:spcPts val="0"/>
              </a:spcAft>
              <a:buNone/>
            </a:pPr>
            <a:r>
              <a:rPr lang="zh-TW"/>
              <a:t>範例下載：</a:t>
            </a:r>
            <a:r>
              <a:rPr lang="zh-TW" u="sng">
                <a:solidFill>
                  <a:schemeClr val="hlink"/>
                </a:solidFill>
                <a:hlinkClick r:id="rId3"/>
              </a:rPr>
              <a:t>twgo.io/dgnab</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若跳出lap錯誤，則嘗試以下指令</a:t>
            </a:r>
            <a:endParaRPr/>
          </a:p>
          <a:p>
            <a:pPr indent="0" lvl="0" marL="0" rtl="0" algn="l">
              <a:spcBef>
                <a:spcPts val="1200"/>
              </a:spcBef>
              <a:spcAft>
                <a:spcPts val="1200"/>
              </a:spcAft>
              <a:buNone/>
            </a:pPr>
            <a:r>
              <a:rPr lang="zh-TW">
                <a:solidFill>
                  <a:schemeClr val="lt1"/>
                </a:solidFill>
                <a:highlight>
                  <a:schemeClr val="dk1"/>
                </a:highlight>
              </a:rPr>
              <a:t>pip install --no-cache "lapx&gt;=0.5.2"</a:t>
            </a:r>
            <a:endParaRPr>
              <a:solidFill>
                <a:schemeClr val="lt1"/>
              </a:solidFill>
              <a:highlight>
                <a:schemeClr val="dk1"/>
              </a:highlight>
            </a:endParaRPr>
          </a:p>
        </p:txBody>
      </p:sp>
      <p:pic>
        <p:nvPicPr>
          <p:cNvPr id="602" name="Google Shape;602;p77"/>
          <p:cNvPicPr preferRelativeResize="0"/>
          <p:nvPr/>
        </p:nvPicPr>
        <p:blipFill>
          <a:blip r:embed="rId4">
            <a:alphaModFix/>
          </a:blip>
          <a:stretch>
            <a:fillRect/>
          </a:stretch>
        </p:blipFill>
        <p:spPr>
          <a:xfrm>
            <a:off x="3106851" y="364087"/>
            <a:ext cx="6037151" cy="4415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track</a:t>
            </a:r>
            <a:r>
              <a:rPr lang="zh-TW"/>
              <a:t>出現lap錯誤時</a:t>
            </a:r>
            <a:endParaRPr/>
          </a:p>
        </p:txBody>
      </p:sp>
      <p:sp>
        <p:nvSpPr>
          <p:cNvPr id="608" name="Google Shape;608;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參考此網頁說明：</a:t>
            </a:r>
            <a:r>
              <a:rPr lang="zh-TW" u="sng">
                <a:solidFill>
                  <a:schemeClr val="hlink"/>
                </a:solidFill>
                <a:hlinkClick r:id="rId3"/>
              </a:rPr>
              <a:t>https://github.com/Adnedvid/Lap-pkg-for-YOLO/tree/main</a:t>
            </a:r>
            <a:endParaRPr/>
          </a:p>
          <a:p>
            <a:pPr indent="0" lvl="0" marL="0" rtl="0" algn="l">
              <a:spcBef>
                <a:spcPts val="1200"/>
              </a:spcBef>
              <a:spcAft>
                <a:spcPts val="0"/>
              </a:spcAft>
              <a:buNone/>
            </a:pPr>
            <a:r>
              <a:rPr lang="zh-TW"/>
              <a:t>把 C:Users\帳號\anaconda3\Lib\site-packages\ 內的</a:t>
            </a:r>
            <a:endParaRPr/>
          </a:p>
          <a:p>
            <a:pPr indent="0" lvl="0" marL="0" rtl="0" algn="l">
              <a:spcBef>
                <a:spcPts val="1200"/>
              </a:spcBef>
              <a:spcAft>
                <a:spcPts val="0"/>
              </a:spcAft>
              <a:buNone/>
            </a:pPr>
            <a:r>
              <a:rPr lang="zh-TW"/>
              <a:t>lap 跟 lap-0.5.9.dist-info 資料夾都複製一份到 專案的目錄下就能正常執行</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程式解析</a:t>
            </a:r>
            <a:endParaRPr/>
          </a:p>
        </p:txBody>
      </p:sp>
      <p:sp>
        <p:nvSpPr>
          <p:cNvPr id="614" name="Google Shape;61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追蹤results的內容，多了</a:t>
            </a:r>
            <a:r>
              <a:rPr lang="zh-TW"/>
              <a:t>放在第五個的</a:t>
            </a:r>
            <a:r>
              <a:rPr lang="zh-TW"/>
              <a:t>追蹤編號，這個就是出現在畫面中物件的唯一追蹤編號，同一個物件若離開視窗再回來，視為兩個物件</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                           前面4個一樣座標                             追蹤編號   信任度       物件id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15" name="Google Shape;615;p79"/>
          <p:cNvPicPr preferRelativeResize="0"/>
          <p:nvPr/>
        </p:nvPicPr>
        <p:blipFill>
          <a:blip r:embed="rId3">
            <a:alphaModFix/>
          </a:blip>
          <a:stretch>
            <a:fillRect/>
          </a:stretch>
        </p:blipFill>
        <p:spPr>
          <a:xfrm>
            <a:off x="41000" y="2894512"/>
            <a:ext cx="9144000" cy="17930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畫出移動追蹤線</a:t>
            </a:r>
            <a:endParaRPr/>
          </a:p>
        </p:txBody>
      </p:sp>
      <p:sp>
        <p:nvSpPr>
          <p:cNvPr id="621" name="Google Shape;621;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就是將物件最新的30個中心點存在List中，若物件還在螢幕上，則印出路線，若已離開畫面則不再印出路線。</a:t>
            </a:r>
            <a:endParaRPr/>
          </a:p>
          <a:p>
            <a:pPr indent="0" lvl="0" marL="0" rtl="0" algn="l">
              <a:spcBef>
                <a:spcPts val="1200"/>
              </a:spcBef>
              <a:spcAft>
                <a:spcPts val="1200"/>
              </a:spcAft>
              <a:buNone/>
            </a:pPr>
            <a:r>
              <a:t/>
            </a:r>
            <a:endParaRPr/>
          </a:p>
        </p:txBody>
      </p:sp>
      <p:pic>
        <p:nvPicPr>
          <p:cNvPr id="622" name="Google Shape;622;p80"/>
          <p:cNvPicPr preferRelativeResize="0"/>
          <p:nvPr/>
        </p:nvPicPr>
        <p:blipFill>
          <a:blip r:embed="rId3">
            <a:alphaModFix/>
          </a:blip>
          <a:stretch>
            <a:fillRect/>
          </a:stretch>
        </p:blipFill>
        <p:spPr>
          <a:xfrm>
            <a:off x="128575" y="1955063"/>
            <a:ext cx="8886825" cy="2790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計算整個影片一共出現多少人數</a:t>
            </a:r>
            <a:endParaRPr/>
          </a:p>
        </p:txBody>
      </p:sp>
      <p:sp>
        <p:nvSpPr>
          <p:cNvPr id="628" name="Google Shape;628;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原理：</a:t>
            </a:r>
            <a:endParaRPr/>
          </a:p>
          <a:p>
            <a:pPr indent="-342900" lvl="0" marL="457200" rtl="0" algn="l">
              <a:spcBef>
                <a:spcPts val="1200"/>
              </a:spcBef>
              <a:spcAft>
                <a:spcPts val="0"/>
              </a:spcAft>
              <a:buSzPts val="1800"/>
              <a:buAutoNum type="arabicPeriod"/>
            </a:pPr>
            <a:r>
              <a:rPr lang="zh-TW"/>
              <a:t>建立一個List，用來紀錄出現人的追蹤編號</a:t>
            </a:r>
            <a:endParaRPr/>
          </a:p>
          <a:p>
            <a:pPr indent="-342900" lvl="0" marL="457200" rtl="0" algn="l">
              <a:spcBef>
                <a:spcPts val="0"/>
              </a:spcBef>
              <a:spcAft>
                <a:spcPts val="0"/>
              </a:spcAft>
              <a:buSzPts val="1800"/>
              <a:buAutoNum type="arabicPeriod"/>
            </a:pPr>
            <a:r>
              <a:rPr lang="zh-TW"/>
              <a:t>若物件ID=0代表出現的是人</a:t>
            </a:r>
            <a:endParaRPr/>
          </a:p>
          <a:p>
            <a:pPr indent="-342900" lvl="0" marL="457200" rtl="0" algn="l">
              <a:spcBef>
                <a:spcPts val="0"/>
              </a:spcBef>
              <a:spcAft>
                <a:spcPts val="0"/>
              </a:spcAft>
              <a:buSzPts val="1800"/>
              <a:buAutoNum type="arabicPeriod"/>
            </a:pPr>
            <a:r>
              <a:rPr lang="zh-TW"/>
              <a:t>檢查追蹤編號是否出現</a:t>
            </a:r>
            <a:r>
              <a:rPr lang="zh-TW"/>
              <a:t>List</a:t>
            </a:r>
            <a:r>
              <a:rPr lang="zh-TW"/>
              <a:t>過，若沒出現過，則加入</a:t>
            </a:r>
            <a:r>
              <a:rPr lang="zh-TW"/>
              <a:t>List</a:t>
            </a:r>
            <a:r>
              <a:rPr lang="zh-TW"/>
              <a:t>中</a:t>
            </a:r>
            <a:endParaRPr/>
          </a:p>
          <a:p>
            <a:pPr indent="-342900" lvl="0" marL="457200" rtl="0" algn="l">
              <a:spcBef>
                <a:spcPts val="0"/>
              </a:spcBef>
              <a:spcAft>
                <a:spcPts val="0"/>
              </a:spcAft>
              <a:buSzPts val="1800"/>
              <a:buAutoNum type="arabicPeriod"/>
            </a:pPr>
            <a:r>
              <a:rPr lang="zh-TW"/>
              <a:t>只要計算List數量，就知道目前結帳總人數</a:t>
            </a:r>
            <a:endParaRPr/>
          </a:p>
        </p:txBody>
      </p:sp>
      <p:pic>
        <p:nvPicPr>
          <p:cNvPr id="629" name="Google Shape;629;p81"/>
          <p:cNvPicPr preferRelativeResize="0"/>
          <p:nvPr/>
        </p:nvPicPr>
        <p:blipFill>
          <a:blip r:embed="rId3">
            <a:alphaModFix/>
          </a:blip>
          <a:stretch>
            <a:fillRect/>
          </a:stretch>
        </p:blipFill>
        <p:spPr>
          <a:xfrm>
            <a:off x="-207500" y="402822"/>
            <a:ext cx="9144001" cy="353350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練習</a:t>
            </a:r>
            <a:endParaRPr/>
          </a:p>
        </p:txBody>
      </p:sp>
      <p:sp>
        <p:nvSpPr>
          <p:cNvPr id="635" name="Google Shape;63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利用區域偵測，劃定結帳區域，只計算進入結帳區的客戶人數</a:t>
            </a:r>
            <a:endParaRPr/>
          </a:p>
        </p:txBody>
      </p:sp>
      <p:pic>
        <p:nvPicPr>
          <p:cNvPr id="636" name="Google Shape;636;p82"/>
          <p:cNvPicPr preferRelativeResize="0"/>
          <p:nvPr/>
        </p:nvPicPr>
        <p:blipFill>
          <a:blip r:embed="rId3">
            <a:alphaModFix/>
          </a:blip>
          <a:stretch>
            <a:fillRect/>
          </a:stretch>
        </p:blipFill>
        <p:spPr>
          <a:xfrm>
            <a:off x="-118650" y="1733733"/>
            <a:ext cx="9144001" cy="38866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04" name="Google Shape;104;p2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875183" y="0"/>
            <a:ext cx="771713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結帳區人數及來客總人數計算</a:t>
            </a:r>
            <a:endParaRPr/>
          </a:p>
        </p:txBody>
      </p:sp>
      <p:sp>
        <p:nvSpPr>
          <p:cNvPr id="642" name="Google Shape;642;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https://docs.google.com/document/d/1ADgzHc3xor-VgklxeGSJeEDC-R4ZN9TsmOS_BRPqr6Q/edit</a:t>
            </a:r>
            <a:endParaRPr/>
          </a:p>
          <a:p>
            <a:pPr indent="0" lvl="0" marL="0" rtl="0" algn="l">
              <a:spcBef>
                <a:spcPts val="1200"/>
              </a:spcBef>
              <a:spcAft>
                <a:spcPts val="1200"/>
              </a:spcAft>
              <a:buNone/>
            </a:pPr>
            <a:r>
              <a:t/>
            </a:r>
            <a:endParaRPr/>
          </a:p>
        </p:txBody>
      </p:sp>
      <p:pic>
        <p:nvPicPr>
          <p:cNvPr id="643" name="Google Shape;643;p83"/>
          <p:cNvPicPr preferRelativeResize="0"/>
          <p:nvPr/>
        </p:nvPicPr>
        <p:blipFill>
          <a:blip r:embed="rId4">
            <a:alphaModFix/>
          </a:blip>
          <a:stretch>
            <a:fillRect/>
          </a:stretch>
        </p:blipFill>
        <p:spPr>
          <a:xfrm>
            <a:off x="1458700" y="1922351"/>
            <a:ext cx="6226599" cy="30303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交流道車流量計算</a:t>
            </a:r>
            <a:endParaRPr/>
          </a:p>
        </p:txBody>
      </p:sp>
      <p:sp>
        <p:nvSpPr>
          <p:cNvPr id="649" name="Google Shape;649;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範例：12_計算閘道車流量</a:t>
            </a:r>
            <a:endParaRPr/>
          </a:p>
          <a:p>
            <a:pPr indent="0" lvl="0" marL="0" rtl="0" algn="l">
              <a:spcBef>
                <a:spcPts val="1200"/>
              </a:spcBef>
              <a:spcAft>
                <a:spcPts val="1200"/>
              </a:spcAft>
              <a:buNone/>
            </a:pPr>
            <a:r>
              <a:t/>
            </a:r>
            <a:endParaRPr/>
          </a:p>
        </p:txBody>
      </p:sp>
      <p:pic>
        <p:nvPicPr>
          <p:cNvPr id="650" name="Google Shape;650;p84"/>
          <p:cNvPicPr preferRelativeResize="0"/>
          <p:nvPr/>
        </p:nvPicPr>
        <p:blipFill rotWithShape="1">
          <a:blip r:embed="rId3">
            <a:alphaModFix/>
          </a:blip>
          <a:srcRect b="23389" l="0" r="40968" t="0"/>
          <a:stretch/>
        </p:blipFill>
        <p:spPr>
          <a:xfrm>
            <a:off x="3465200" y="1047176"/>
            <a:ext cx="5071775" cy="3963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三</a:t>
            </a:r>
            <a:r>
              <a:rPr lang="zh-TW"/>
              <a:t>車道車流量計算</a:t>
            </a:r>
            <a:endParaRPr/>
          </a:p>
        </p:txBody>
      </p:sp>
      <p:sp>
        <p:nvSpPr>
          <p:cNvPr id="656" name="Google Shape;656;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13_分車道計算車流量.py</a:t>
            </a:r>
            <a:endParaRPr/>
          </a:p>
        </p:txBody>
      </p:sp>
      <p:pic>
        <p:nvPicPr>
          <p:cNvPr id="657" name="Google Shape;657;p85"/>
          <p:cNvPicPr preferRelativeResize="0"/>
          <p:nvPr/>
        </p:nvPicPr>
        <p:blipFill>
          <a:blip r:embed="rId3">
            <a:alphaModFix/>
          </a:blip>
          <a:stretch>
            <a:fillRect/>
          </a:stretch>
        </p:blipFill>
        <p:spPr>
          <a:xfrm>
            <a:off x="1731267" y="1621325"/>
            <a:ext cx="7101031" cy="39351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3" name="Google Shape;663;p86"/>
          <p:cNvSpPr txBox="1"/>
          <p:nvPr>
            <p:ph idx="1" type="body"/>
          </p:nvPr>
        </p:nvSpPr>
        <p:spPr>
          <a:xfrm>
            <a:off x="311700" y="1152475"/>
            <a:ext cx="371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範例影片：</a:t>
            </a:r>
            <a:r>
              <a:rPr lang="zh-TW" u="sng">
                <a:solidFill>
                  <a:schemeClr val="hlink"/>
                </a:solidFill>
                <a:hlinkClick r:id="rId3"/>
              </a:rPr>
              <a:t>https://twgo.io/highw</a:t>
            </a:r>
            <a:endParaRPr/>
          </a:p>
          <a:p>
            <a:pPr indent="0" lvl="0" marL="0" rtl="0" algn="l">
              <a:spcBef>
                <a:spcPts val="1200"/>
              </a:spcBef>
              <a:spcAft>
                <a:spcPts val="0"/>
              </a:spcAft>
              <a:buNone/>
            </a:pPr>
            <a:r>
              <a:rPr lang="zh-TW"/>
              <a:t>範例程式：</a:t>
            </a:r>
            <a:r>
              <a:rPr lang="zh-TW" u="sng">
                <a:solidFill>
                  <a:schemeClr val="hlink"/>
                </a:solidFill>
                <a:hlinkClick r:id="rId4"/>
              </a:rPr>
              <a:t>https://twgo.io/rtirv</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64" name="Google Shape;664;p86" title="閘道車流計算.mp4">
            <a:hlinkClick r:id="rId5"/>
          </p:cNvPr>
          <p:cNvPicPr preferRelativeResize="0"/>
          <p:nvPr/>
        </p:nvPicPr>
        <p:blipFill>
          <a:blip r:embed="rId6">
            <a:alphaModFix/>
          </a:blip>
          <a:stretch>
            <a:fillRect/>
          </a:stretch>
        </p:blipFill>
        <p:spPr>
          <a:xfrm>
            <a:off x="4102500" y="1556400"/>
            <a:ext cx="5041499" cy="284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無緩衝的寫法參考</a:t>
            </a:r>
            <a:endParaRPr/>
          </a:p>
        </p:txBody>
      </p:sp>
      <p:sp>
        <p:nvSpPr>
          <p:cNvPr id="670" name="Google Shape;67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https://drive.google.com/file/d/1h3XG9SVrZNbP6l3eTgMV30dnjbqU-Uop/view?usp=sharing</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YOLOv8是商業化的產物</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200"/>
              <a:t>與</a:t>
            </a:r>
            <a:r>
              <a:rPr lang="zh-TW" sz="2200">
                <a:solidFill>
                  <a:schemeClr val="dk1"/>
                </a:solidFill>
              </a:rPr>
              <a:t>YOLOv4, v7</a:t>
            </a:r>
            <a:r>
              <a:rPr lang="zh-TW" sz="2200"/>
              <a:t>不同，YOLOv8由</a:t>
            </a:r>
            <a:r>
              <a:rPr lang="zh-TW" sz="2200">
                <a:solidFill>
                  <a:schemeClr val="dk1"/>
                </a:solidFill>
              </a:rPr>
              <a:t>Ultralytics</a:t>
            </a:r>
            <a:r>
              <a:rPr lang="zh-TW" sz="2200"/>
              <a:t>進行開發，由於商業化考量，更能提供簡易的使用方式，避免編譯darknet繁瑣過程。</a:t>
            </a:r>
            <a:endParaRPr sz="2200"/>
          </a:p>
          <a:p>
            <a:pPr indent="0" lvl="0" marL="0" rtl="0" algn="l">
              <a:spcBef>
                <a:spcPts val="1200"/>
              </a:spcBef>
              <a:spcAft>
                <a:spcPts val="0"/>
              </a:spcAft>
              <a:buNone/>
            </a:pPr>
            <a:r>
              <a:rPr lang="zh-TW" sz="2200"/>
              <a:t>安裝過程與支援都不需要使用者手動，會自動偵測需求，直接下載模型檔</a:t>
            </a:r>
            <a:endParaRPr sz="2200"/>
          </a:p>
          <a:p>
            <a:pPr indent="0" lvl="0" marL="0" rtl="0" algn="l">
              <a:spcBef>
                <a:spcPts val="1200"/>
              </a:spcBef>
              <a:spcAft>
                <a:spcPts val="1200"/>
              </a:spcAft>
              <a:buNone/>
            </a:pPr>
            <a:r>
              <a:rPr lang="zh-TW" sz="2200"/>
              <a:t>搭配其他套件，可使用、擴增、訓練完全包辦，讓使用者花時間在開發，而不是花時間在建構。</a:t>
            </a:r>
            <a:endParaRPr sz="2200"/>
          </a:p>
        </p:txBody>
      </p:sp>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YOLOv8</a:t>
            </a:r>
            <a:r>
              <a:rPr lang="zh-TW"/>
              <a:t>支援分割</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20" name="Google Shape;120;p22"/>
          <p:cNvPicPr preferRelativeResize="0"/>
          <p:nvPr/>
        </p:nvPicPr>
        <p:blipFill>
          <a:blip r:embed="rId3">
            <a:alphaModFix/>
          </a:blip>
          <a:stretch>
            <a:fillRect/>
          </a:stretch>
        </p:blipFill>
        <p:spPr>
          <a:xfrm>
            <a:off x="-45025" y="1428750"/>
            <a:ext cx="9144000"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